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281" r:id="rId3"/>
    <p:sldId id="274" r:id="rId4"/>
    <p:sldId id="485" r:id="rId5"/>
    <p:sldId id="490" r:id="rId6"/>
    <p:sldId id="491" r:id="rId7"/>
    <p:sldId id="507" r:id="rId8"/>
    <p:sldId id="487" r:id="rId9"/>
    <p:sldId id="486" r:id="rId10"/>
    <p:sldId id="499" r:id="rId11"/>
    <p:sldId id="488" r:id="rId12"/>
    <p:sldId id="498" r:id="rId13"/>
    <p:sldId id="489" r:id="rId14"/>
    <p:sldId id="501" r:id="rId15"/>
    <p:sldId id="503" r:id="rId16"/>
    <p:sldId id="504" r:id="rId17"/>
    <p:sldId id="505" r:id="rId18"/>
    <p:sldId id="502" r:id="rId19"/>
    <p:sldId id="506" r:id="rId20"/>
    <p:sldId id="495" r:id="rId21"/>
    <p:sldId id="500" r:id="rId22"/>
    <p:sldId id="497" r:id="rId23"/>
    <p:sldId id="496" r:id="rId24"/>
    <p:sldId id="492" r:id="rId25"/>
    <p:sldId id="493" r:id="rId26"/>
    <p:sldId id="494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A0A"/>
    <a:srgbClr val="00AFEF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0A797-F085-4906-B44D-7F0879E547F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1A447-8786-44F7-A797-525DD358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6EF4E-0D0D-4AFD-8F17-F84B7DE07019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448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6EF4E-0D0D-4AFD-8F17-F84B7DE07019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888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6EF4E-0D0D-4AFD-8F17-F84B7DE07019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91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6EF4E-0D0D-4AFD-8F17-F84B7DE07019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428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6EF4E-0D0D-4AFD-8F17-F84B7DE07019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786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9828-20E2-4B23-9665-122A96D91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456BC-A21A-4159-8131-028FEAA79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562B-588C-4E6F-80DE-7F289239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AAB-9DEE-4E17-A20C-E96A5F3C1F9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BA184-E6CA-4B02-9973-7115FCE4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1205C-43AB-4484-93D1-55451B9F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784D-8F6B-4491-8E42-8604FFFF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7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53A2-F096-47D1-A115-84F77C7F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89525-9F0A-478B-A2B1-0898EEBF1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B802A-5F12-4CAC-8AE6-B8472013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AAB-9DEE-4E17-A20C-E96A5F3C1F9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1621D-BBD4-4CBB-9D95-0899E2D5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3524B-855A-4517-BBA5-A37C4A8F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784D-8F6B-4491-8E42-8604FFFF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0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2F61C-4DB3-4BAB-93A5-C3BD975AC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60B5A-BF83-497D-B0BE-CE4CA3749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BA39D-75B7-43E4-8D94-47C5AFB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AAB-9DEE-4E17-A20C-E96A5F3C1F9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3C1B9-6EE5-4C93-80C0-2003C322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BF48-6399-4873-B150-E7EBCDE9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784D-8F6B-4491-8E42-8604FFFF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0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42CB4E-672F-4D7A-BD55-8E1474DFEF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870" y="0"/>
            <a:ext cx="999130" cy="9999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486055-6D35-432D-B496-AF2EC83CB6DD}"/>
              </a:ext>
            </a:extLst>
          </p:cNvPr>
          <p:cNvSpPr/>
          <p:nvPr userDrawn="1"/>
        </p:nvSpPr>
        <p:spPr>
          <a:xfrm>
            <a:off x="0" y="0"/>
            <a:ext cx="11119757" cy="146957"/>
          </a:xfrm>
          <a:prstGeom prst="rect">
            <a:avLst/>
          </a:prstGeom>
          <a:solidFill>
            <a:srgbClr val="00A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00EC5-DAA8-410F-8016-98D14E38AD8E}"/>
              </a:ext>
            </a:extLst>
          </p:cNvPr>
          <p:cNvSpPr/>
          <p:nvPr userDrawn="1"/>
        </p:nvSpPr>
        <p:spPr>
          <a:xfrm flipH="1">
            <a:off x="0" y="0"/>
            <a:ext cx="225513" cy="146957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9180B-76B8-4EB4-AEF5-D9F457509C92}"/>
              </a:ext>
            </a:extLst>
          </p:cNvPr>
          <p:cNvSpPr/>
          <p:nvPr userDrawn="1"/>
        </p:nvSpPr>
        <p:spPr>
          <a:xfrm flipH="1">
            <a:off x="225513" y="0"/>
            <a:ext cx="225513" cy="146957"/>
          </a:xfrm>
          <a:prstGeom prst="rect">
            <a:avLst/>
          </a:prstGeom>
          <a:solidFill>
            <a:srgbClr val="A33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1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4B57-5AF9-4FCF-9CD4-EC24EFD0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41FF6-A8FC-4CEA-8714-F3F01CFB7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CD407-B28D-4281-A36A-D4001B5E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AAB-9DEE-4E17-A20C-E96A5F3C1F9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B951-38C3-481B-8475-DC6AD161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7BBBF-7F60-493A-8F27-29767E9D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784D-8F6B-4491-8E42-8604FFFF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0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BBF7-A66C-4116-8A41-FACF47AE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0C186-6E08-45E7-BC5D-66BF739CB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9DFF9-F89B-41BD-8B2F-3CAC9B79D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5B18A-7F0B-47EE-B6A8-8756135E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AAB-9DEE-4E17-A20C-E96A5F3C1F9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5A1F3-1C3F-4C97-90EC-A0FB16D3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783DA-1080-4041-9D4C-E9366642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784D-8F6B-4491-8E42-8604FFFF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4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38CC3-D18C-4F31-A7E8-E539946A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48C38-843C-46DD-95C9-B12ECDF68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EA002-803F-4A91-BB67-E2A760E1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4B2B6-C277-4417-8D6B-0E5A8A81C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48870-8292-4D2F-9B73-5DA08F4D6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8A2AB-F6CF-41D3-84CF-389B4673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AAB-9DEE-4E17-A20C-E96A5F3C1F9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7A3114-E960-4F90-9F8F-81F177B4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D3F83-55B3-42A3-B504-DBA8B7A6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784D-8F6B-4491-8E42-8604FFFF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9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8176-C31C-4167-AF74-3111A79A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A7262-1D96-48CA-8815-FDBE4451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AAB-9DEE-4E17-A20C-E96A5F3C1F9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44AD1-7393-4FFF-A3BC-A0B79DE1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6F7D6-B9CF-4D01-A9E3-E6A712BF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784D-8F6B-4491-8E42-8604FFFF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6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217AF-51B2-4096-89C4-DFEDCC37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AAB-9DEE-4E17-A20C-E96A5F3C1F9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AC49C-5F99-4B14-BC6E-AB153162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88637-1A11-4826-B246-B271B633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784D-8F6B-4491-8E42-8604FFFF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9C35-AF06-4EAC-AE23-F49F07E33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972A5-7AF8-4390-B515-D212C5C7E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5C5D-D26E-4EB8-979F-AA58EAD77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3E6CA-65BE-44BB-A268-617C1E0D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AAB-9DEE-4E17-A20C-E96A5F3C1F9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EDF3D-C40D-47FC-881A-7CD5C8A1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E2585-8439-4E1F-98FD-0CA4915D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784D-8F6B-4491-8E42-8604FFFF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3D59-6BEB-41C3-BA4A-56BF17DA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1B0BB-F0B1-47F2-B756-FD2ABE898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69077-BE20-436F-B283-A59CB3FD1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DCF14-E09B-44A6-9272-C2EEDB42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AAB-9DEE-4E17-A20C-E96A5F3C1F9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5F5E1-7FA4-4EC6-81A0-021D0966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B5CA7-DDD4-41FD-B6E1-E864BB88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784D-8F6B-4491-8E42-8604FFFF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0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ED6F13-D23F-4966-8363-21C9A5DE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3174-86FF-465F-8B7A-671D61F03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30B07-5EA2-47DC-B1AE-70FDD4CF3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BAAB-9DEE-4E17-A20C-E96A5F3C1F9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5758C-8BA1-40AA-926C-2658F3919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FA0A4-8642-4C3C-BDFA-5501ACC9F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4784D-8F6B-4491-8E42-8604FFFF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6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1F4B33-1200-40E4-8DC2-1A2FF1DE1F51}"/>
              </a:ext>
            </a:extLst>
          </p:cNvPr>
          <p:cNvSpPr/>
          <p:nvPr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58AE79-406B-44B7-A9EA-0ECB117455DC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2BED3-404F-4797-AA90-BF6CDBB5C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44" y="1601720"/>
            <a:ext cx="3651511" cy="36545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3543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D706-5C50-40F8-9605-221F9A0A308F}"/>
              </a:ext>
            </a:extLst>
          </p:cNvPr>
          <p:cNvSpPr txBox="1">
            <a:spLocks/>
          </p:cNvSpPr>
          <p:nvPr/>
        </p:nvSpPr>
        <p:spPr>
          <a:xfrm>
            <a:off x="3799366" y="1467293"/>
            <a:ext cx="5351721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1: Fuel Usage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EDBEF7-899E-487D-8840-26E884A3B9D9}"/>
              </a:ext>
            </a:extLst>
          </p:cNvPr>
          <p:cNvSpPr txBox="1">
            <a:spLocks/>
          </p:cNvSpPr>
          <p:nvPr/>
        </p:nvSpPr>
        <p:spPr>
          <a:xfrm>
            <a:off x="3799366" y="2498652"/>
            <a:ext cx="5351721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2: Electricity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E9D91A-546C-4ADC-8FC5-25C22ED9639E}"/>
              </a:ext>
            </a:extLst>
          </p:cNvPr>
          <p:cNvSpPr txBox="1">
            <a:spLocks/>
          </p:cNvSpPr>
          <p:nvPr/>
        </p:nvSpPr>
        <p:spPr>
          <a:xfrm>
            <a:off x="3799366" y="3480392"/>
            <a:ext cx="6996225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3: Travel &amp; Commuting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EF40B-CAEE-4328-9E32-7083CD4C30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48" y="3480392"/>
            <a:ext cx="659219" cy="6592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F2AB5E-AE05-44DC-8EB7-5C5207E1DE08}"/>
              </a:ext>
            </a:extLst>
          </p:cNvPr>
          <p:cNvSpPr txBox="1">
            <a:spLocks/>
          </p:cNvSpPr>
          <p:nvPr/>
        </p:nvSpPr>
        <p:spPr>
          <a:xfrm>
            <a:off x="3799366" y="4501119"/>
            <a:ext cx="6996225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4: Waste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4D19A4-3144-4336-B5CE-738FBB5568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13" y="1339704"/>
            <a:ext cx="997688" cy="997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F7A350-29C1-440F-A011-B48224F703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13" y="2498652"/>
            <a:ext cx="738077" cy="6709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2738B7-9D8E-4851-B867-D9F1A829D3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13" y="4341631"/>
            <a:ext cx="997688" cy="9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58569" y="3136613"/>
            <a:ext cx="6631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Brought to you by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BUWITASHAKTI</a:t>
            </a:r>
            <a:endParaRPr lang="id-ID" sz="3200" b="1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4995530" y="2328530"/>
            <a:ext cx="2200940" cy="220094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4972493" y="2305493"/>
            <a:ext cx="2247014" cy="22470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4887433" y="2220433"/>
            <a:ext cx="2417134" cy="241713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4802372" y="2135372"/>
            <a:ext cx="2587256" cy="25872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3850038" y="2921168"/>
            <a:ext cx="4491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Calculation</a:t>
            </a:r>
            <a:endParaRPr lang="id-ID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440871"/>
            <a:ext cx="12192000" cy="240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0" y="4455994"/>
            <a:ext cx="12192000" cy="240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2952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5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2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9" dur="4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A246C0A-6492-4239-9B2B-AAC0F5BA5BDE}"/>
              </a:ext>
            </a:extLst>
          </p:cNvPr>
          <p:cNvSpPr txBox="1">
            <a:spLocks/>
          </p:cNvSpPr>
          <p:nvPr/>
        </p:nvSpPr>
        <p:spPr>
          <a:xfrm>
            <a:off x="828453" y="304799"/>
            <a:ext cx="5351721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1: Fuel Usage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93714-904D-4D91-9D24-4CB037F72F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10"/>
            <a:ext cx="997688" cy="997688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57D0348-DB2F-41A5-967E-A49EDE942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60458"/>
              </p:ext>
            </p:extLst>
          </p:nvPr>
        </p:nvGraphicFramePr>
        <p:xfrm>
          <a:off x="997688" y="1001230"/>
          <a:ext cx="5934740" cy="56319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16458">
                  <a:extLst>
                    <a:ext uri="{9D8B030D-6E8A-4147-A177-3AD203B41FA5}">
                      <a16:colId xmlns:a16="http://schemas.microsoft.com/office/drawing/2014/main" val="1419914878"/>
                    </a:ext>
                  </a:extLst>
                </a:gridCol>
                <a:gridCol w="1569737">
                  <a:extLst>
                    <a:ext uri="{9D8B030D-6E8A-4147-A177-3AD203B41FA5}">
                      <a16:colId xmlns:a16="http://schemas.microsoft.com/office/drawing/2014/main" val="3384994425"/>
                    </a:ext>
                  </a:extLst>
                </a:gridCol>
                <a:gridCol w="1842536">
                  <a:extLst>
                    <a:ext uri="{9D8B030D-6E8A-4147-A177-3AD203B41FA5}">
                      <a16:colId xmlns:a16="http://schemas.microsoft.com/office/drawing/2014/main" val="442543615"/>
                    </a:ext>
                  </a:extLst>
                </a:gridCol>
                <a:gridCol w="2006009">
                  <a:extLst>
                    <a:ext uri="{9D8B030D-6E8A-4147-A177-3AD203B41FA5}">
                      <a16:colId xmlns:a16="http://schemas.microsoft.com/office/drawing/2014/main" val="986293096"/>
                    </a:ext>
                  </a:extLst>
                </a:gridCol>
              </a:tblGrid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Genset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Kebutuhan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bahan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bakar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Asumsi</a:t>
                      </a:r>
                      <a:r>
                        <a:rPr lang="en-US" sz="1100" dirty="0"/>
                        <a:t> 30% </a:t>
                      </a:r>
                      <a:r>
                        <a:rPr lang="en-US" sz="1100" dirty="0" err="1"/>
                        <a:t>pemakaian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448188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Rektorat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0319177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Genset DKSI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8711284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Trailer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3745132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Penjernihan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6104840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Power House FAPET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7475096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Class Room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9669204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Power House FAPERTA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6844933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Gedung Green TV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7519537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PAU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2486480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FATETA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2625826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FKH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299465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RSH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8556897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RPH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1708522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Lab 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7927656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CIAVAS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6415446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Shigeta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8078705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Perpustakaan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1040799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FAPERTA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9499025"/>
                  </a:ext>
                </a:extLst>
              </a:tr>
              <a:tr h="281595">
                <a:tc>
                  <a:txBody>
                    <a:bodyPr/>
                    <a:lstStyle/>
                    <a:p>
                      <a:r>
                        <a:rPr lang="en-US" sz="11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Genset Mobile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5090419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0126379-41FC-4A3D-8DDD-E457389A3685}"/>
              </a:ext>
            </a:extLst>
          </p:cNvPr>
          <p:cNvSpPr txBox="1">
            <a:spLocks/>
          </p:cNvSpPr>
          <p:nvPr/>
        </p:nvSpPr>
        <p:spPr>
          <a:xfrm>
            <a:off x="7393833" y="1126041"/>
            <a:ext cx="4316160" cy="1103356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916FEB-CFC5-4A53-A475-A0B5C21A5E52}"/>
              </a:ext>
            </a:extLst>
          </p:cNvPr>
          <p:cNvSpPr txBox="1">
            <a:spLocks/>
          </p:cNvSpPr>
          <p:nvPr/>
        </p:nvSpPr>
        <p:spPr>
          <a:xfrm>
            <a:off x="7201786" y="1370810"/>
            <a:ext cx="4855535" cy="69887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>
                <a:solidFill>
                  <a:prstClr val="white"/>
                </a:solidFill>
                <a:latin typeface="Tw Cen MT Condensed" panose="020B0606020104020203" pitchFamily="34" charset="0"/>
              </a:rPr>
              <a:t>Total </a:t>
            </a:r>
            <a:r>
              <a:rPr lang="en-ID" sz="3600" b="1" dirty="0" err="1">
                <a:solidFill>
                  <a:prstClr val="white"/>
                </a:solidFill>
                <a:latin typeface="Tw Cen MT Condensed" panose="020B0606020104020203" pitchFamily="34" charset="0"/>
              </a:rPr>
              <a:t>Pemakaian</a:t>
            </a:r>
            <a:r>
              <a:rPr lang="en-ID" sz="3600" b="1" dirty="0">
                <a:solidFill>
                  <a:prstClr val="white"/>
                </a:solidFill>
                <a:latin typeface="Tw Cen MT Condensed" panose="020B0606020104020203" pitchFamily="34" charset="0"/>
              </a:rPr>
              <a:t> </a:t>
            </a:r>
          </a:p>
          <a:p>
            <a:r>
              <a:rPr lang="en-ID" sz="3600" b="1" dirty="0" err="1">
                <a:solidFill>
                  <a:prstClr val="white"/>
                </a:solidFill>
                <a:latin typeface="Tw Cen MT Condensed" panose="020B0606020104020203" pitchFamily="34" charset="0"/>
              </a:rPr>
              <a:t>bahan</a:t>
            </a:r>
            <a:r>
              <a:rPr lang="en-ID" sz="3600" b="1" dirty="0">
                <a:solidFill>
                  <a:prstClr val="white"/>
                </a:solidFill>
                <a:latin typeface="Tw Cen MT Condensed" panose="020B0606020104020203" pitchFamily="34" charset="0"/>
              </a:rPr>
              <a:t> </a:t>
            </a:r>
            <a:r>
              <a:rPr lang="en-ID" sz="3600" b="1" dirty="0" err="1">
                <a:solidFill>
                  <a:prstClr val="white"/>
                </a:solidFill>
                <a:latin typeface="Tw Cen MT Condensed" panose="020B0606020104020203" pitchFamily="34" charset="0"/>
              </a:rPr>
              <a:t>bakar</a:t>
            </a:r>
            <a:endParaRPr lang="en-US" sz="36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A889FE-0513-48E4-AC0D-841BF7D76AB9}"/>
              </a:ext>
            </a:extLst>
          </p:cNvPr>
          <p:cNvSpPr txBox="1">
            <a:spLocks/>
          </p:cNvSpPr>
          <p:nvPr/>
        </p:nvSpPr>
        <p:spPr>
          <a:xfrm>
            <a:off x="7535601" y="2149735"/>
            <a:ext cx="4266540" cy="69887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>
                <a:solidFill>
                  <a:srgbClr val="A33A0A"/>
                </a:solidFill>
                <a:latin typeface="Tw Cen MT Condensed" panose="020B0606020104020203" pitchFamily="34" charset="0"/>
              </a:rPr>
              <a:t>3,909 </a:t>
            </a:r>
            <a:r>
              <a:rPr lang="en-ID" sz="3600" b="1" dirty="0" err="1">
                <a:solidFill>
                  <a:srgbClr val="A33A0A"/>
                </a:solidFill>
                <a:latin typeface="Tw Cen MT Condensed" panose="020B0606020104020203" pitchFamily="34" charset="0"/>
              </a:rPr>
              <a:t>liter</a:t>
            </a:r>
            <a:r>
              <a:rPr lang="en-ID" sz="3600" b="1" dirty="0">
                <a:solidFill>
                  <a:srgbClr val="A33A0A"/>
                </a:solidFill>
                <a:latin typeface="Tw Cen MT Condensed" panose="020B0606020104020203" pitchFamily="34" charset="0"/>
              </a:rPr>
              <a:t>/</a:t>
            </a:r>
            <a:r>
              <a:rPr lang="en-ID" sz="3600" b="1" dirty="0" err="1">
                <a:solidFill>
                  <a:srgbClr val="A33A0A"/>
                </a:solidFill>
                <a:latin typeface="Tw Cen MT Condensed" panose="020B0606020104020203" pitchFamily="34" charset="0"/>
              </a:rPr>
              <a:t>bulan</a:t>
            </a:r>
            <a:endParaRPr lang="en-US" sz="3600" b="1" dirty="0">
              <a:solidFill>
                <a:srgbClr val="A33A0A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C5CB35-5E4B-4005-B5DB-E008DCAE2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819" y="2848606"/>
            <a:ext cx="3380103" cy="29337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173F59-E7D3-49B7-B9C3-FEF4A7DA4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262" y="5782383"/>
            <a:ext cx="3374660" cy="7021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9536C0-6CC7-4AB1-8C48-19DA0F70C5CE}"/>
              </a:ext>
            </a:extLst>
          </p:cNvPr>
          <p:cNvSpPr/>
          <p:nvPr/>
        </p:nvSpPr>
        <p:spPr>
          <a:xfrm>
            <a:off x="5348856" y="6633130"/>
            <a:ext cx="1662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: DELH IPB 2015</a:t>
            </a:r>
          </a:p>
        </p:txBody>
      </p:sp>
    </p:spTree>
    <p:extLst>
      <p:ext uri="{BB962C8B-B14F-4D97-AF65-F5344CB8AC3E}">
        <p14:creationId xmlns:p14="http://schemas.microsoft.com/office/powerpoint/2010/main" val="1374052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391667-831D-45EA-B97A-94888B1F5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58864"/>
              </p:ext>
            </p:extLst>
          </p:nvPr>
        </p:nvGraphicFramePr>
        <p:xfrm>
          <a:off x="615043" y="1358119"/>
          <a:ext cx="4131129" cy="5100911"/>
        </p:xfrm>
        <a:graphic>
          <a:graphicData uri="http://schemas.openxmlformats.org/drawingml/2006/table">
            <a:tbl>
              <a:tblPr firstRow="1" firstCol="1">
                <a:tableStyleId>{912C8C85-51F0-491E-9774-3900AFEF0FD7}</a:tableStyleId>
              </a:tblPr>
              <a:tblGrid>
                <a:gridCol w="527957">
                  <a:extLst>
                    <a:ext uri="{9D8B030D-6E8A-4147-A177-3AD203B41FA5}">
                      <a16:colId xmlns:a16="http://schemas.microsoft.com/office/drawing/2014/main" val="992783851"/>
                    </a:ext>
                  </a:extLst>
                </a:gridCol>
                <a:gridCol w="2081178">
                  <a:extLst>
                    <a:ext uri="{9D8B030D-6E8A-4147-A177-3AD203B41FA5}">
                      <a16:colId xmlns:a16="http://schemas.microsoft.com/office/drawing/2014/main" val="2977639594"/>
                    </a:ext>
                  </a:extLst>
                </a:gridCol>
                <a:gridCol w="1521994">
                  <a:extLst>
                    <a:ext uri="{9D8B030D-6E8A-4147-A177-3AD203B41FA5}">
                      <a16:colId xmlns:a16="http://schemas.microsoft.com/office/drawing/2014/main" val="2182463898"/>
                    </a:ext>
                  </a:extLst>
                </a:gridCol>
              </a:tblGrid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Gedung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Kapasitas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7651857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Rusunawa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160 KVA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206550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Astri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7870852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Fahutan 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150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4073709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TPB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1310835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Gymnasium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400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9960532"/>
                  </a:ext>
                </a:extLst>
              </a:tr>
              <a:tr h="136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Panel Fateta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2500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5461629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FEM 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250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8827368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GMSK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1250 KVA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984256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Fateta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1800 KVA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1984075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1250 KVA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59987791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Faperta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2500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0343661"/>
                  </a:ext>
                </a:extLst>
              </a:tr>
              <a:tr h="180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Chiller GWW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630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2718402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LSI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2500 KVA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5975541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LSI 2 PPLH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630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2653377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Fahutan 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630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4156077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SIL Fateta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4701533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Techno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250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7243863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GOR Lama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250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3533236"/>
                  </a:ext>
                </a:extLst>
              </a:tr>
              <a:tr h="180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Asrama Putra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250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5177079"/>
                  </a:ext>
                </a:extLst>
              </a:tr>
              <a:tr h="180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Lab </a:t>
                      </a:r>
                      <a:r>
                        <a:rPr lang="en-US" sz="800" u="none" strike="noStrike" dirty="0" err="1">
                          <a:effectLst/>
                        </a:rPr>
                        <a:t>Komputer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125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4357702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SEAFAST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250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4647798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FPIK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1600 KVA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3061763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Fapet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1250 KVA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0201878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FKH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1250 KVA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21843235"/>
                  </a:ext>
                </a:extLst>
              </a:tr>
              <a:tr h="180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Panel Gedung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2000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3039880"/>
                  </a:ext>
                </a:extLst>
              </a:tr>
              <a:tr h="180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Panel Gedung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2000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8913709"/>
                  </a:ext>
                </a:extLst>
              </a:tr>
              <a:tr h="180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Panel Gedung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2000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4954499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RSH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125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1605154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Lab 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630 KVA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2905817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Rektorat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1000 KVA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5581287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RPH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9697116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Panel Gedung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833202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Lab 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63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167977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Agrimedia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100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5981870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Pump House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100 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6134861"/>
                  </a:ext>
                </a:extLst>
              </a:tr>
              <a:tr h="180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Lab </a:t>
                      </a:r>
                      <a:r>
                        <a:rPr lang="en-US" sz="800" u="none" strike="noStrike" dirty="0" err="1">
                          <a:effectLst/>
                        </a:rPr>
                        <a:t>Diversifikasi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100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7742599"/>
                  </a:ext>
                </a:extLst>
              </a:tr>
              <a:tr h="9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FORKHAN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50 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099481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D7482C8-57CE-4ADE-96E7-AD5892ADDFD2}"/>
              </a:ext>
            </a:extLst>
          </p:cNvPr>
          <p:cNvSpPr/>
          <p:nvPr/>
        </p:nvSpPr>
        <p:spPr>
          <a:xfrm>
            <a:off x="533041" y="1049887"/>
            <a:ext cx="4472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/>
              <a:t>Kapasitas</a:t>
            </a:r>
            <a:r>
              <a:rPr lang="en-US" sz="1400" b="1" dirty="0"/>
              <a:t> </a:t>
            </a:r>
            <a:r>
              <a:rPr lang="en-US" sz="1400" b="1" dirty="0" err="1"/>
              <a:t>Daya</a:t>
            </a:r>
            <a:r>
              <a:rPr lang="en-US" sz="1400" b="1" dirty="0"/>
              <a:t> Listrik </a:t>
            </a:r>
            <a:r>
              <a:rPr lang="en-US" sz="1400" b="1" dirty="0" err="1"/>
              <a:t>Tiap</a:t>
            </a:r>
            <a:r>
              <a:rPr lang="en-US" sz="1400" b="1" dirty="0"/>
              <a:t> </a:t>
            </a:r>
            <a:r>
              <a:rPr lang="en-US" sz="1400" b="1" dirty="0" err="1"/>
              <a:t>Bangunan</a:t>
            </a:r>
            <a:r>
              <a:rPr lang="en-US" sz="1400" b="1" dirty="0"/>
              <a:t> Di </a:t>
            </a:r>
            <a:r>
              <a:rPr lang="en-US" sz="1400" b="1" dirty="0" err="1"/>
              <a:t>Kampus</a:t>
            </a:r>
            <a:r>
              <a:rPr lang="en-US" sz="1400" b="1" dirty="0"/>
              <a:t> </a:t>
            </a:r>
            <a:r>
              <a:rPr lang="en-US" sz="1400" b="1" dirty="0" err="1"/>
              <a:t>Dramaga</a:t>
            </a:r>
            <a:endParaRPr lang="en-US" sz="1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F75A4-8734-4F9F-A8DF-F0FB381EC561}"/>
              </a:ext>
            </a:extLst>
          </p:cNvPr>
          <p:cNvSpPr/>
          <p:nvPr/>
        </p:nvSpPr>
        <p:spPr>
          <a:xfrm>
            <a:off x="3154653" y="6520638"/>
            <a:ext cx="1662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: DELH IPB 2015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64F947-02EE-4E99-916D-1CF0DC462531}"/>
              </a:ext>
            </a:extLst>
          </p:cNvPr>
          <p:cNvSpPr txBox="1">
            <a:spLocks/>
          </p:cNvSpPr>
          <p:nvPr/>
        </p:nvSpPr>
        <p:spPr>
          <a:xfrm>
            <a:off x="6307976" y="549339"/>
            <a:ext cx="1709655" cy="46542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148CEE-4D9D-435C-9173-90FB80E4B19F}"/>
              </a:ext>
            </a:extLst>
          </p:cNvPr>
          <p:cNvSpPr txBox="1">
            <a:spLocks/>
          </p:cNvSpPr>
          <p:nvPr/>
        </p:nvSpPr>
        <p:spPr>
          <a:xfrm>
            <a:off x="6307976" y="432613"/>
            <a:ext cx="1525716" cy="69887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 err="1">
                <a:solidFill>
                  <a:prstClr val="white"/>
                </a:solidFill>
                <a:latin typeface="Tw Cen MT Condensed" panose="020B0606020104020203" pitchFamily="34" charset="0"/>
              </a:rPr>
              <a:t>Asumsi</a:t>
            </a:r>
            <a:endParaRPr lang="en-US" sz="36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5667-D3FE-420F-9EB0-D04A74C7148A}"/>
              </a:ext>
            </a:extLst>
          </p:cNvPr>
          <p:cNvSpPr txBox="1"/>
          <p:nvPr/>
        </p:nvSpPr>
        <p:spPr>
          <a:xfrm>
            <a:off x="6252253" y="1053790"/>
            <a:ext cx="3311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Pemakaian</a:t>
            </a:r>
            <a:r>
              <a:rPr lang="en-US" sz="1600" dirty="0"/>
              <a:t> 70%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Pemakaian</a:t>
            </a:r>
            <a:r>
              <a:rPr lang="en-US" sz="1600" dirty="0"/>
              <a:t> </a:t>
            </a:r>
            <a:r>
              <a:rPr lang="en-US" sz="1600" dirty="0" err="1"/>
              <a:t>harian</a:t>
            </a:r>
            <a:r>
              <a:rPr lang="en-US" sz="1600" dirty="0"/>
              <a:t> 8 jam (peak)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Pemakaian</a:t>
            </a:r>
            <a:r>
              <a:rPr lang="en-US" sz="1600" dirty="0"/>
              <a:t> 30 </a:t>
            </a:r>
            <a:r>
              <a:rPr lang="en-US" sz="1600" dirty="0" err="1"/>
              <a:t>hari</a:t>
            </a:r>
            <a:r>
              <a:rPr lang="en-US" sz="1600" dirty="0"/>
              <a:t>/</a:t>
            </a:r>
            <a:r>
              <a:rPr lang="en-US" sz="1600" dirty="0" err="1"/>
              <a:t>bulan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Voltase</a:t>
            </a:r>
            <a:r>
              <a:rPr lang="en-US" sz="1600" dirty="0"/>
              <a:t> 220 V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EF0A74-7CAF-46CB-9F0E-D5E0DB0661DE}"/>
              </a:ext>
            </a:extLst>
          </p:cNvPr>
          <p:cNvSpPr txBox="1">
            <a:spLocks/>
          </p:cNvSpPr>
          <p:nvPr/>
        </p:nvSpPr>
        <p:spPr>
          <a:xfrm>
            <a:off x="6360200" y="2321560"/>
            <a:ext cx="4316160" cy="46542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1740DD-284B-4756-9699-BB73698DEFBB}"/>
              </a:ext>
            </a:extLst>
          </p:cNvPr>
          <p:cNvSpPr txBox="1">
            <a:spLocks/>
          </p:cNvSpPr>
          <p:nvPr/>
        </p:nvSpPr>
        <p:spPr>
          <a:xfrm>
            <a:off x="6360200" y="2204834"/>
            <a:ext cx="4266540" cy="69887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>
                <a:solidFill>
                  <a:prstClr val="white"/>
                </a:solidFill>
                <a:latin typeface="Tw Cen MT Condensed" panose="020B0606020104020203" pitchFamily="34" charset="0"/>
              </a:rPr>
              <a:t>Total </a:t>
            </a:r>
            <a:r>
              <a:rPr lang="en-ID" sz="3600" b="1" dirty="0" err="1">
                <a:solidFill>
                  <a:prstClr val="white"/>
                </a:solidFill>
                <a:latin typeface="Tw Cen MT Condensed" panose="020B0606020104020203" pitchFamily="34" charset="0"/>
              </a:rPr>
              <a:t>Pemakaian</a:t>
            </a:r>
            <a:r>
              <a:rPr lang="en-ID" sz="3600" b="1" dirty="0">
                <a:solidFill>
                  <a:prstClr val="white"/>
                </a:solidFill>
                <a:latin typeface="Tw Cen MT Condensed" panose="020B0606020104020203" pitchFamily="34" charset="0"/>
              </a:rPr>
              <a:t> Listrik</a:t>
            </a:r>
            <a:endParaRPr lang="en-US" sz="36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752EC9-DEFD-4ADB-8E5A-E47153D1FB2C}"/>
              </a:ext>
            </a:extLst>
          </p:cNvPr>
          <p:cNvSpPr txBox="1">
            <a:spLocks/>
          </p:cNvSpPr>
          <p:nvPr/>
        </p:nvSpPr>
        <p:spPr>
          <a:xfrm>
            <a:off x="6501968" y="2738705"/>
            <a:ext cx="4266540" cy="69887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>
                <a:solidFill>
                  <a:srgbClr val="A33A0A"/>
                </a:solidFill>
                <a:latin typeface="Tw Cen MT Condensed" panose="020B0606020104020203" pitchFamily="34" charset="0"/>
              </a:rPr>
              <a:t>2,717,847 kWh/</a:t>
            </a:r>
            <a:r>
              <a:rPr lang="en-ID" sz="3600" b="1" dirty="0" err="1">
                <a:solidFill>
                  <a:srgbClr val="A33A0A"/>
                </a:solidFill>
                <a:latin typeface="Tw Cen MT Condensed" panose="020B0606020104020203" pitchFamily="34" charset="0"/>
              </a:rPr>
              <a:t>bulan</a:t>
            </a:r>
            <a:endParaRPr lang="en-US" sz="3600" b="1" dirty="0">
              <a:solidFill>
                <a:srgbClr val="A33A0A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47FB189-8D22-4211-9F52-B9F79251CA02}"/>
              </a:ext>
            </a:extLst>
          </p:cNvPr>
          <p:cNvSpPr txBox="1">
            <a:spLocks/>
          </p:cNvSpPr>
          <p:nvPr/>
        </p:nvSpPr>
        <p:spPr>
          <a:xfrm>
            <a:off x="829395" y="185578"/>
            <a:ext cx="5351721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2: Electricity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CD1904-6EFA-48B0-AEC7-47CC958FBE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" y="185578"/>
            <a:ext cx="738077" cy="6709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0AA056-431E-490C-84E7-8577A8001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76"/>
          <a:stretch/>
        </p:blipFill>
        <p:spPr>
          <a:xfrm>
            <a:off x="6474115" y="3400516"/>
            <a:ext cx="4131129" cy="2703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DE4385-93B4-43B6-97DC-344DC8A59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991"/>
          <a:stretch/>
        </p:blipFill>
        <p:spPr>
          <a:xfrm>
            <a:off x="6468867" y="6155380"/>
            <a:ext cx="4131129" cy="6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 uiExpand="1" build="p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F917-8647-4425-B9D0-A4F9735F9B9A}"/>
              </a:ext>
            </a:extLst>
          </p:cNvPr>
          <p:cNvSpPr txBox="1">
            <a:spLocks/>
          </p:cNvSpPr>
          <p:nvPr/>
        </p:nvSpPr>
        <p:spPr>
          <a:xfrm>
            <a:off x="865666" y="263664"/>
            <a:ext cx="6996225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3: Travel &amp; Commuting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BAAD7-C9C0-46AA-9C3F-88EF6A29A8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8" y="263664"/>
            <a:ext cx="659219" cy="65921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D11D9D-5573-4F77-BCD9-922021ADF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104328"/>
              </p:ext>
            </p:extLst>
          </p:nvPr>
        </p:nvGraphicFramePr>
        <p:xfrm>
          <a:off x="321128" y="1673226"/>
          <a:ext cx="7048499" cy="3897906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817265">
                  <a:extLst>
                    <a:ext uri="{9D8B030D-6E8A-4147-A177-3AD203B41FA5}">
                      <a16:colId xmlns:a16="http://schemas.microsoft.com/office/drawing/2014/main" val="3445435222"/>
                    </a:ext>
                  </a:extLst>
                </a:gridCol>
                <a:gridCol w="848399">
                  <a:extLst>
                    <a:ext uri="{9D8B030D-6E8A-4147-A177-3AD203B41FA5}">
                      <a16:colId xmlns:a16="http://schemas.microsoft.com/office/drawing/2014/main" val="2850952404"/>
                    </a:ext>
                  </a:extLst>
                </a:gridCol>
                <a:gridCol w="659922">
                  <a:extLst>
                    <a:ext uri="{9D8B030D-6E8A-4147-A177-3AD203B41FA5}">
                      <a16:colId xmlns:a16="http://schemas.microsoft.com/office/drawing/2014/main" val="4141786957"/>
                    </a:ext>
                  </a:extLst>
                </a:gridCol>
                <a:gridCol w="1055915">
                  <a:extLst>
                    <a:ext uri="{9D8B030D-6E8A-4147-A177-3AD203B41FA5}">
                      <a16:colId xmlns:a16="http://schemas.microsoft.com/office/drawing/2014/main" val="2328873845"/>
                    </a:ext>
                  </a:extLst>
                </a:gridCol>
                <a:gridCol w="691242">
                  <a:extLst>
                    <a:ext uri="{9D8B030D-6E8A-4147-A177-3AD203B41FA5}">
                      <a16:colId xmlns:a16="http://schemas.microsoft.com/office/drawing/2014/main" val="3814712259"/>
                    </a:ext>
                  </a:extLst>
                </a:gridCol>
                <a:gridCol w="789215">
                  <a:extLst>
                    <a:ext uri="{9D8B030D-6E8A-4147-A177-3AD203B41FA5}">
                      <a16:colId xmlns:a16="http://schemas.microsoft.com/office/drawing/2014/main" val="2375590690"/>
                    </a:ext>
                  </a:extLst>
                </a:gridCol>
                <a:gridCol w="1186541">
                  <a:extLst>
                    <a:ext uri="{9D8B030D-6E8A-4147-A177-3AD203B41FA5}">
                      <a16:colId xmlns:a16="http://schemas.microsoft.com/office/drawing/2014/main" val="3236625738"/>
                    </a:ext>
                  </a:extLst>
                </a:gridCol>
              </a:tblGrid>
              <a:tr h="836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effectLst/>
                        </a:rPr>
                        <a:t>Lokasi</a:t>
                      </a:r>
                      <a:r>
                        <a:rPr lang="en-GB" sz="1050" dirty="0">
                          <a:effectLst/>
                        </a:rPr>
                        <a:t> </a:t>
                      </a:r>
                      <a:r>
                        <a:rPr lang="en-GB" sz="1050" dirty="0" err="1">
                          <a:effectLst/>
                        </a:rPr>
                        <a:t>Parkiran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Mobil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Sepeda</a:t>
                      </a:r>
                      <a:r>
                        <a:rPr lang="en-GB" sz="1100" dirty="0">
                          <a:effectLst/>
                        </a:rPr>
                        <a:t> Motor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198413"/>
                  </a:ext>
                </a:extLst>
              </a:tr>
              <a:tr h="383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 (m)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 (m)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Kapasitas (unit)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 (m)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 (m)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Kapasitas (unit)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extLst>
                  <a:ext uri="{0D108BD9-81ED-4DB2-BD59-A6C34878D82A}">
                    <a16:rowId xmlns:a16="http://schemas.microsoft.com/office/drawing/2014/main" val="3040042754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Rektorat dan FEM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61,60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215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57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7,50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215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extLst>
                  <a:ext uri="{0D108BD9-81ED-4DB2-BD59-A6C34878D82A}">
                    <a16:rowId xmlns:a16="http://schemas.microsoft.com/office/drawing/2014/main" val="283620936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GWW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80,40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28,30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198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40,20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14,90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400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extLst>
                  <a:ext uri="{0D108BD9-81ED-4DB2-BD59-A6C34878D82A}">
                    <a16:rowId xmlns:a16="http://schemas.microsoft.com/office/drawing/2014/main" val="134914776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Gymnasium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55,40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32,80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158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54,40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32,60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1182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extLst>
                  <a:ext uri="{0D108BD9-81ED-4DB2-BD59-A6C34878D82A}">
                    <a16:rowId xmlns:a16="http://schemas.microsoft.com/office/drawing/2014/main" val="1769141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FAHUTAN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50,40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60,20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400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extLst>
                  <a:ext uri="{0D108BD9-81ED-4DB2-BD59-A6C34878D82A}">
                    <a16:rowId xmlns:a16="http://schemas.microsoft.com/office/drawing/2014/main" val="215293339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Perpustakaan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64,60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10,70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29,40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5,10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extLst>
                  <a:ext uri="{0D108BD9-81ED-4DB2-BD59-A6C34878D82A}">
                    <a16:rowId xmlns:a16="http://schemas.microsoft.com/office/drawing/2014/main" val="135494863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GOR Lama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20,60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136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extLst>
                  <a:ext uri="{0D108BD9-81ED-4DB2-BD59-A6C34878D82A}">
                    <a16:rowId xmlns:a16="http://schemas.microsoft.com/office/drawing/2014/main" val="254078628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Mesjid Al-hurriyah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43,50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14,80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56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14,70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11,40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112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extLst>
                  <a:ext uri="{0D108BD9-81ED-4DB2-BD59-A6C34878D82A}">
                    <a16:rowId xmlns:a16="http://schemas.microsoft.com/office/drawing/2014/main" val="138698875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Fakultas Perikanan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25,80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8,90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19,50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19,20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250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extLst>
                  <a:ext uri="{0D108BD9-81ED-4DB2-BD59-A6C34878D82A}">
                    <a16:rowId xmlns:a16="http://schemas.microsoft.com/office/drawing/2014/main" val="50747619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Fakultas Peternakan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71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12,20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634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extLst>
                  <a:ext uri="{0D108BD9-81ED-4DB2-BD59-A6C34878D82A}">
                    <a16:rowId xmlns:a16="http://schemas.microsoft.com/office/drawing/2014/main" val="98384983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Parkiran bus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37,30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23,50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extLst>
                  <a:ext uri="{0D108BD9-81ED-4DB2-BD59-A6C34878D82A}">
                    <a16:rowId xmlns:a16="http://schemas.microsoft.com/office/drawing/2014/main" val="183226952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Pintu Belakang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2,5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extLst>
                  <a:ext uri="{0D108BD9-81ED-4DB2-BD59-A6C34878D82A}">
                    <a16:rowId xmlns:a16="http://schemas.microsoft.com/office/drawing/2014/main" val="3844743111"/>
                  </a:ext>
                </a:extLst>
              </a:tr>
              <a:tr h="25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877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3429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56" marR="37656" marT="0" marB="0" anchor="ctr"/>
                </a:tc>
                <a:extLst>
                  <a:ext uri="{0D108BD9-81ED-4DB2-BD59-A6C34878D82A}">
                    <a16:rowId xmlns:a16="http://schemas.microsoft.com/office/drawing/2014/main" val="268429037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2556FA82-0A81-48AE-8C25-9646C3358117}"/>
              </a:ext>
            </a:extLst>
          </p:cNvPr>
          <p:cNvSpPr txBox="1">
            <a:spLocks/>
          </p:cNvSpPr>
          <p:nvPr/>
        </p:nvSpPr>
        <p:spPr>
          <a:xfrm>
            <a:off x="7917614" y="1599810"/>
            <a:ext cx="1709655" cy="46542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CD1998-65B5-4469-9823-8773C3CB35A8}"/>
              </a:ext>
            </a:extLst>
          </p:cNvPr>
          <p:cNvSpPr txBox="1">
            <a:spLocks/>
          </p:cNvSpPr>
          <p:nvPr/>
        </p:nvSpPr>
        <p:spPr>
          <a:xfrm>
            <a:off x="7917614" y="1483084"/>
            <a:ext cx="1525716" cy="69887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 err="1">
                <a:solidFill>
                  <a:prstClr val="white"/>
                </a:solidFill>
                <a:latin typeface="Tw Cen MT Condensed" panose="020B0606020104020203" pitchFamily="34" charset="0"/>
              </a:rPr>
              <a:t>Asumsi</a:t>
            </a:r>
            <a:endParaRPr lang="en-US" sz="36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40372-CC73-4569-B38A-A494E6604002}"/>
              </a:ext>
            </a:extLst>
          </p:cNvPr>
          <p:cNvSpPr txBox="1"/>
          <p:nvPr/>
        </p:nvSpPr>
        <p:spPr>
          <a:xfrm>
            <a:off x="7861891" y="2104261"/>
            <a:ext cx="41831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Terisi</a:t>
            </a:r>
            <a:r>
              <a:rPr lang="en-US" sz="1600" dirty="0"/>
              <a:t> 50%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mobil</a:t>
            </a:r>
            <a:r>
              <a:rPr lang="en-US" sz="1600" dirty="0"/>
              <a:t>, dan 90%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sepeda</a:t>
            </a:r>
            <a:r>
              <a:rPr lang="en-US" sz="1600" dirty="0"/>
              <a:t> 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Mobilitas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kampus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masing-masing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kendaraan</a:t>
            </a:r>
            <a:r>
              <a:rPr lang="en-US" sz="1600" dirty="0"/>
              <a:t> 1 km per </a:t>
            </a:r>
            <a:r>
              <a:rPr lang="en-US" sz="1600" dirty="0" err="1"/>
              <a:t>hari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20 </a:t>
            </a:r>
            <a:r>
              <a:rPr lang="en-US" sz="1600" dirty="0" err="1"/>
              <a:t>hari</a:t>
            </a:r>
            <a:r>
              <a:rPr lang="en-US" sz="1600" dirty="0"/>
              <a:t> / </a:t>
            </a:r>
            <a:r>
              <a:rPr lang="en-US" sz="1600" dirty="0" err="1"/>
              <a:t>bulan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Mobil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dirty="0">
                <a:sym typeface="Wingdings" panose="05000000000000000000" pitchFamily="2" charset="2"/>
              </a:rPr>
              <a:t>20% LCGC + 80% non-LCGC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b="1" dirty="0" err="1">
                <a:sym typeface="Wingdings" panose="05000000000000000000" pitchFamily="2" charset="2"/>
              </a:rPr>
              <a:t>Efisiensi</a:t>
            </a:r>
            <a:r>
              <a:rPr lang="en-US" sz="1600" b="1" dirty="0">
                <a:sym typeface="Wingdings" panose="05000000000000000000" pitchFamily="2" charset="2"/>
              </a:rPr>
              <a:t> LCGC</a:t>
            </a:r>
            <a:r>
              <a:rPr lang="en-US" sz="1600" dirty="0">
                <a:sym typeface="Wingdings" panose="05000000000000000000" pitchFamily="2" charset="2"/>
              </a:rPr>
              <a:t>: 17 km/liter 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dirty="0" err="1">
                <a:sym typeface="Wingdings" panose="05000000000000000000" pitchFamily="2" charset="2"/>
              </a:rPr>
              <a:t>atau</a:t>
            </a:r>
            <a:r>
              <a:rPr lang="en-US" sz="1600" dirty="0">
                <a:sym typeface="Wingdings" panose="05000000000000000000" pitchFamily="2" charset="2"/>
              </a:rPr>
              <a:t> 5.88 liter/ 100 km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b="1" dirty="0" err="1">
                <a:sym typeface="Wingdings" panose="05000000000000000000" pitchFamily="2" charset="2"/>
              </a:rPr>
              <a:t>Efisiensi</a:t>
            </a:r>
            <a:r>
              <a:rPr lang="en-US" sz="1600" b="1" dirty="0">
                <a:sym typeface="Wingdings" panose="05000000000000000000" pitchFamily="2" charset="2"/>
              </a:rPr>
              <a:t> non-LCGC</a:t>
            </a:r>
            <a:r>
              <a:rPr lang="en-US" sz="1600" dirty="0">
                <a:sym typeface="Wingdings" panose="05000000000000000000" pitchFamily="2" charset="2"/>
              </a:rPr>
              <a:t>: 10 km/liter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dirty="0" err="1">
                <a:sym typeface="Wingdings" panose="05000000000000000000" pitchFamily="2" charset="2"/>
              </a:rPr>
              <a:t>atau</a:t>
            </a:r>
            <a:r>
              <a:rPr lang="en-US" sz="1600" dirty="0">
                <a:sym typeface="Wingdings" panose="05000000000000000000" pitchFamily="2" charset="2"/>
              </a:rPr>
              <a:t> 10 liter/100 km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dirty="0">
                <a:sym typeface="Wingdings" panose="05000000000000000000" pitchFamily="2" charset="2"/>
              </a:rPr>
              <a:t>Non-LCGC </a:t>
            </a:r>
            <a:r>
              <a:rPr lang="en-US" sz="1600" dirty="0" err="1">
                <a:sym typeface="Wingdings" panose="05000000000000000000" pitchFamily="2" charset="2"/>
              </a:rPr>
              <a:t>tidak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dibedakan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antara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bensin</a:t>
            </a:r>
            <a:r>
              <a:rPr lang="en-US" sz="1600" dirty="0">
                <a:sym typeface="Wingdings" panose="05000000000000000000" pitchFamily="2" charset="2"/>
              </a:rPr>
              <a:t> dan diesel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ym typeface="Wingdings" panose="05000000000000000000" pitchFamily="2" charset="2"/>
              </a:rPr>
              <a:t>Sepeda</a:t>
            </a:r>
            <a:r>
              <a:rPr lang="en-US" sz="1600" dirty="0">
                <a:sym typeface="Wingdings" panose="05000000000000000000" pitchFamily="2" charset="2"/>
              </a:rPr>
              <a:t> motor 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dirty="0" err="1">
                <a:sym typeface="Wingdings" panose="05000000000000000000" pitchFamily="2" charset="2"/>
              </a:rPr>
              <a:t>Efisiensi</a:t>
            </a:r>
            <a:r>
              <a:rPr lang="en-US" sz="1600" dirty="0">
                <a:sym typeface="Wingdings" panose="05000000000000000000" pitchFamily="2" charset="2"/>
              </a:rPr>
              <a:t>: 60 km/liter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dirty="0" err="1">
                <a:sym typeface="Wingdings" panose="05000000000000000000" pitchFamily="2" charset="2"/>
              </a:rPr>
              <a:t>atau</a:t>
            </a:r>
            <a:r>
              <a:rPr lang="en-US" sz="1600" dirty="0">
                <a:sym typeface="Wingdings" panose="05000000000000000000" pitchFamily="2" charset="2"/>
              </a:rPr>
              <a:t> 1.67 liter/100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D9263F-2279-4419-B360-0F4E76B4F202}"/>
              </a:ext>
            </a:extLst>
          </p:cNvPr>
          <p:cNvSpPr/>
          <p:nvPr/>
        </p:nvSpPr>
        <p:spPr>
          <a:xfrm>
            <a:off x="5816942" y="5571132"/>
            <a:ext cx="1662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: DELH IPB 2015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2A0B8-8B3C-41E5-9703-8A125DA49C4E}"/>
              </a:ext>
            </a:extLst>
          </p:cNvPr>
          <p:cNvSpPr/>
          <p:nvPr/>
        </p:nvSpPr>
        <p:spPr>
          <a:xfrm>
            <a:off x="277227" y="1329195"/>
            <a:ext cx="3493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/>
              <a:t>Kapasitas</a:t>
            </a:r>
            <a:r>
              <a:rPr lang="en-US" sz="1400" b="1" dirty="0"/>
              <a:t> </a:t>
            </a:r>
            <a:r>
              <a:rPr lang="en-US" sz="1400" b="1" dirty="0" err="1"/>
              <a:t>Tempat</a:t>
            </a:r>
            <a:r>
              <a:rPr lang="en-US" sz="1400" b="1" dirty="0"/>
              <a:t> </a:t>
            </a:r>
            <a:r>
              <a:rPr lang="en-US" sz="1400" b="1" dirty="0" err="1"/>
              <a:t>Parkir</a:t>
            </a:r>
            <a:r>
              <a:rPr lang="en-US" sz="1400" b="1" dirty="0"/>
              <a:t> Di </a:t>
            </a:r>
            <a:r>
              <a:rPr lang="en-US" sz="1400" b="1" dirty="0" err="1"/>
              <a:t>Kampus</a:t>
            </a:r>
            <a:r>
              <a:rPr lang="en-US" sz="1400" b="1" dirty="0"/>
              <a:t> </a:t>
            </a:r>
            <a:r>
              <a:rPr lang="en-US" sz="1400" b="1" dirty="0" err="1"/>
              <a:t>Dramaga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8272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F917-8647-4425-B9D0-A4F9735F9B9A}"/>
              </a:ext>
            </a:extLst>
          </p:cNvPr>
          <p:cNvSpPr txBox="1">
            <a:spLocks/>
          </p:cNvSpPr>
          <p:nvPr/>
        </p:nvSpPr>
        <p:spPr>
          <a:xfrm>
            <a:off x="865666" y="263664"/>
            <a:ext cx="6996225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3: Travel &amp; Commuting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BAAD7-C9C0-46AA-9C3F-88EF6A29A8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8" y="263664"/>
            <a:ext cx="659219" cy="65921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79F211-4A4F-4901-8B6D-994291DBB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54023"/>
              </p:ext>
            </p:extLst>
          </p:nvPr>
        </p:nvGraphicFramePr>
        <p:xfrm>
          <a:off x="622298" y="1289051"/>
          <a:ext cx="4548416" cy="1246415"/>
        </p:xfrm>
        <a:graphic>
          <a:graphicData uri="http://schemas.openxmlformats.org/drawingml/2006/table">
            <a:tbl>
              <a:tblPr firstRow="1" firstCol="1" lastRow="1" bandRow="1">
                <a:tableStyleId>{2D5ABB26-0587-4C30-8999-92F81FD0307C}</a:tableStyleId>
              </a:tblPr>
              <a:tblGrid>
                <a:gridCol w="1699409">
                  <a:extLst>
                    <a:ext uri="{9D8B030D-6E8A-4147-A177-3AD203B41FA5}">
                      <a16:colId xmlns:a16="http://schemas.microsoft.com/office/drawing/2014/main" val="2745702143"/>
                    </a:ext>
                  </a:extLst>
                </a:gridCol>
                <a:gridCol w="824713">
                  <a:extLst>
                    <a:ext uri="{9D8B030D-6E8A-4147-A177-3AD203B41FA5}">
                      <a16:colId xmlns:a16="http://schemas.microsoft.com/office/drawing/2014/main" val="2487438796"/>
                    </a:ext>
                  </a:extLst>
                </a:gridCol>
                <a:gridCol w="2024294">
                  <a:extLst>
                    <a:ext uri="{9D8B030D-6E8A-4147-A177-3AD203B41FA5}">
                      <a16:colId xmlns:a16="http://schemas.microsoft.com/office/drawing/2014/main" val="3686504565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Used fuel (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litres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/month)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09980959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Mobil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lcgc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103.18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5489582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Mobil non-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lcgc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351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701.60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67248887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Sepeda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motor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2743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914.40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011059603"/>
                  </a:ext>
                </a:extLst>
              </a:tr>
              <a:tr h="1854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1719.18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6572963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3515910-2812-4557-B6EA-93BCFCF82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89051"/>
            <a:ext cx="4506686" cy="3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F917-8647-4425-B9D0-A4F9735F9B9A}"/>
              </a:ext>
            </a:extLst>
          </p:cNvPr>
          <p:cNvSpPr txBox="1">
            <a:spLocks/>
          </p:cNvSpPr>
          <p:nvPr/>
        </p:nvSpPr>
        <p:spPr>
          <a:xfrm>
            <a:off x="865666" y="263664"/>
            <a:ext cx="6996225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3: Travel &amp; Commuting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BAAD7-C9C0-46AA-9C3F-88EF6A29A8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8" y="263664"/>
            <a:ext cx="659219" cy="65921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26CE57-BFEE-489A-985B-127F432AC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42765"/>
              </p:ext>
            </p:extLst>
          </p:nvPr>
        </p:nvGraphicFramePr>
        <p:xfrm>
          <a:off x="458472" y="1724350"/>
          <a:ext cx="5326379" cy="164592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898078">
                  <a:extLst>
                    <a:ext uri="{9D8B030D-6E8A-4147-A177-3AD203B41FA5}">
                      <a16:colId xmlns:a16="http://schemas.microsoft.com/office/drawing/2014/main" val="4294541967"/>
                    </a:ext>
                  </a:extLst>
                </a:gridCol>
                <a:gridCol w="1634281">
                  <a:extLst>
                    <a:ext uri="{9D8B030D-6E8A-4147-A177-3AD203B41FA5}">
                      <a16:colId xmlns:a16="http://schemas.microsoft.com/office/drawing/2014/main" val="3983241295"/>
                    </a:ext>
                  </a:extLst>
                </a:gridCol>
                <a:gridCol w="898078">
                  <a:extLst>
                    <a:ext uri="{9D8B030D-6E8A-4147-A177-3AD203B41FA5}">
                      <a16:colId xmlns:a16="http://schemas.microsoft.com/office/drawing/2014/main" val="1245181007"/>
                    </a:ext>
                  </a:extLst>
                </a:gridCol>
                <a:gridCol w="947971">
                  <a:extLst>
                    <a:ext uri="{9D8B030D-6E8A-4147-A177-3AD203B41FA5}">
                      <a16:colId xmlns:a16="http://schemas.microsoft.com/office/drawing/2014/main" val="1043114353"/>
                    </a:ext>
                  </a:extLst>
                </a:gridCol>
                <a:gridCol w="947971">
                  <a:extLst>
                    <a:ext uri="{9D8B030D-6E8A-4147-A177-3AD203B41FA5}">
                      <a16:colId xmlns:a16="http://schemas.microsoft.com/office/drawing/2014/main" val="4122036636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 dirty="0" err="1">
                          <a:effectLst/>
                        </a:rPr>
                        <a:t>Lokasi</a:t>
                      </a:r>
                      <a:r>
                        <a:rPr lang="en-ID" sz="1000" dirty="0">
                          <a:effectLst/>
                        </a:rPr>
                        <a:t> </a:t>
                      </a:r>
                      <a:r>
                        <a:rPr lang="en-ID" sz="1000" dirty="0" err="1">
                          <a:effectLst/>
                        </a:rPr>
                        <a:t>Pangkalan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Jumlah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8778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2013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2014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81042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Perumahan Dosen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70591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Gymnasium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61674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Asrama Putri dan Putra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208249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Berlin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00364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Grha Widya Wisuda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73178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Bank BNI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029969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Jumlah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>
                          <a:effectLst/>
                        </a:rPr>
                        <a:t>194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D" sz="1000" dirty="0">
                          <a:effectLst/>
                        </a:rPr>
                        <a:t>215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410215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CC4AB94-00C4-46BF-BFE1-8FA7BC030611}"/>
              </a:ext>
            </a:extLst>
          </p:cNvPr>
          <p:cNvSpPr/>
          <p:nvPr/>
        </p:nvSpPr>
        <p:spPr>
          <a:xfrm>
            <a:off x="383545" y="1289569"/>
            <a:ext cx="4011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/>
              <a:t>Jumlah</a:t>
            </a:r>
            <a:r>
              <a:rPr lang="en-US" sz="1400" b="1" dirty="0"/>
              <a:t> ojek </a:t>
            </a:r>
            <a:r>
              <a:rPr lang="en-US" sz="1400" b="1" dirty="0" err="1"/>
              <a:t>dalam</a:t>
            </a:r>
            <a:r>
              <a:rPr lang="en-US" sz="1400" b="1" dirty="0"/>
              <a:t> </a:t>
            </a:r>
            <a:r>
              <a:rPr lang="en-US" sz="1400" b="1" dirty="0" err="1"/>
              <a:t>kampus</a:t>
            </a:r>
            <a:r>
              <a:rPr lang="en-US" sz="1400" b="1" dirty="0"/>
              <a:t> di </a:t>
            </a:r>
            <a:r>
              <a:rPr lang="en-US" sz="1400" b="1" dirty="0" err="1"/>
              <a:t>Kampus</a:t>
            </a:r>
            <a:r>
              <a:rPr lang="en-US" sz="1400" b="1" dirty="0"/>
              <a:t> IPB </a:t>
            </a:r>
            <a:r>
              <a:rPr lang="en-US" sz="1400" b="1" dirty="0" err="1"/>
              <a:t>Darmaga</a:t>
            </a:r>
            <a:endParaRPr lang="en-US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5067D5-A5F1-4442-8E2F-399D89901045}"/>
              </a:ext>
            </a:extLst>
          </p:cNvPr>
          <p:cNvSpPr/>
          <p:nvPr/>
        </p:nvSpPr>
        <p:spPr>
          <a:xfrm>
            <a:off x="4214020" y="3391683"/>
            <a:ext cx="1662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: DELH IPB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B6BB90-FDAD-4F9D-AA1B-43FEC278EA8A}"/>
              </a:ext>
            </a:extLst>
          </p:cNvPr>
          <p:cNvSpPr txBox="1">
            <a:spLocks/>
          </p:cNvSpPr>
          <p:nvPr/>
        </p:nvSpPr>
        <p:spPr>
          <a:xfrm>
            <a:off x="689610" y="3945682"/>
            <a:ext cx="1709655" cy="46542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A2FF52-1F86-4BDA-88CA-E8F940505FB5}"/>
              </a:ext>
            </a:extLst>
          </p:cNvPr>
          <p:cNvSpPr txBox="1">
            <a:spLocks/>
          </p:cNvSpPr>
          <p:nvPr/>
        </p:nvSpPr>
        <p:spPr>
          <a:xfrm>
            <a:off x="689610" y="3828956"/>
            <a:ext cx="1525716" cy="69887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 err="1">
                <a:solidFill>
                  <a:prstClr val="white"/>
                </a:solidFill>
                <a:latin typeface="Tw Cen MT Condensed" panose="020B0606020104020203" pitchFamily="34" charset="0"/>
              </a:rPr>
              <a:t>Asumsi</a:t>
            </a:r>
            <a:endParaRPr lang="en-US" sz="36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1F5012-630B-4485-9D0C-8A273A7B3FD1}"/>
              </a:ext>
            </a:extLst>
          </p:cNvPr>
          <p:cNvSpPr txBox="1"/>
          <p:nvPr/>
        </p:nvSpPr>
        <p:spPr>
          <a:xfrm>
            <a:off x="742632" y="4527827"/>
            <a:ext cx="418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ym typeface="Wingdings" panose="05000000000000000000" pitchFamily="2" charset="2"/>
              </a:rPr>
              <a:t>Mobilitas</a:t>
            </a:r>
            <a:r>
              <a:rPr lang="en-US" sz="1600" dirty="0">
                <a:sym typeface="Wingdings" panose="05000000000000000000" pitchFamily="2" charset="2"/>
              </a:rPr>
              <a:t> ojek </a:t>
            </a:r>
            <a:r>
              <a:rPr lang="en-US" sz="1600" dirty="0" err="1">
                <a:sym typeface="Wingdings" panose="05000000000000000000" pitchFamily="2" charset="2"/>
              </a:rPr>
              <a:t>kampus</a:t>
            </a:r>
            <a:r>
              <a:rPr lang="en-US" sz="1600" dirty="0">
                <a:sym typeface="Wingdings" panose="05000000000000000000" pitchFamily="2" charset="2"/>
              </a:rPr>
              <a:t> = 10 km/</a:t>
            </a:r>
            <a:r>
              <a:rPr lang="en-US" sz="1600" dirty="0" err="1">
                <a:sym typeface="Wingdings" panose="05000000000000000000" pitchFamily="2" charset="2"/>
              </a:rPr>
              <a:t>hari</a:t>
            </a: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ym typeface="Wingdings" panose="05000000000000000000" pitchFamily="2" charset="2"/>
              </a:rPr>
              <a:t>Operasional</a:t>
            </a:r>
            <a:r>
              <a:rPr lang="en-US" sz="1600" dirty="0">
                <a:sym typeface="Wingdings" panose="05000000000000000000" pitchFamily="2" charset="2"/>
              </a:rPr>
              <a:t> 20 </a:t>
            </a:r>
            <a:r>
              <a:rPr lang="en-US" sz="1600" dirty="0" err="1">
                <a:sym typeface="Wingdings" panose="05000000000000000000" pitchFamily="2" charset="2"/>
              </a:rPr>
              <a:t>hari</a:t>
            </a:r>
            <a:r>
              <a:rPr lang="en-US" sz="1600" dirty="0">
                <a:sym typeface="Wingdings" panose="05000000000000000000" pitchFamily="2" charset="2"/>
              </a:rPr>
              <a:t>/</a:t>
            </a:r>
            <a:r>
              <a:rPr lang="en-US" sz="1600" dirty="0" err="1">
                <a:sym typeface="Wingdings" panose="05000000000000000000" pitchFamily="2" charset="2"/>
              </a:rPr>
              <a:t>bulan</a:t>
            </a: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ym typeface="Wingdings" panose="05000000000000000000" pitchFamily="2" charset="2"/>
              </a:rPr>
              <a:t>Efisiensi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bahan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bakar</a:t>
            </a:r>
            <a:r>
              <a:rPr lang="en-US" sz="1600" dirty="0">
                <a:sym typeface="Wingdings" panose="05000000000000000000" pitchFamily="2" charset="2"/>
              </a:rPr>
              <a:t> 1.67 liter/100 km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85FC21-D379-4E13-8035-D0174DC7116B}"/>
              </a:ext>
            </a:extLst>
          </p:cNvPr>
          <p:cNvSpPr txBox="1">
            <a:spLocks/>
          </p:cNvSpPr>
          <p:nvPr/>
        </p:nvSpPr>
        <p:spPr>
          <a:xfrm>
            <a:off x="527954" y="5495693"/>
            <a:ext cx="4931229" cy="69887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2400" b="1" dirty="0" err="1">
                <a:latin typeface="Tw Cen MT Condensed" panose="020B0606020104020203" pitchFamily="34" charset="0"/>
              </a:rPr>
              <a:t>Jumlah</a:t>
            </a:r>
            <a:r>
              <a:rPr lang="en-ID" sz="2400" b="1" dirty="0">
                <a:latin typeface="Tw Cen MT Condensed" panose="020B0606020104020203" pitchFamily="34" charset="0"/>
              </a:rPr>
              <a:t> </a:t>
            </a:r>
            <a:r>
              <a:rPr lang="en-ID" sz="2400" b="1" dirty="0" err="1">
                <a:latin typeface="Tw Cen MT Condensed" panose="020B0606020104020203" pitchFamily="34" charset="0"/>
              </a:rPr>
              <a:t>konsumsi</a:t>
            </a:r>
            <a:r>
              <a:rPr lang="en-ID" sz="2400" b="1" dirty="0">
                <a:latin typeface="Tw Cen MT Condensed" panose="020B0606020104020203" pitchFamily="34" charset="0"/>
              </a:rPr>
              <a:t> </a:t>
            </a:r>
            <a:r>
              <a:rPr lang="en-ID" sz="2400" b="1" dirty="0" err="1">
                <a:latin typeface="Tw Cen MT Condensed" panose="020B0606020104020203" pitchFamily="34" charset="0"/>
              </a:rPr>
              <a:t>bahan</a:t>
            </a:r>
            <a:r>
              <a:rPr lang="en-ID" sz="2400" b="1" dirty="0">
                <a:latin typeface="Tw Cen MT Condensed" panose="020B0606020104020203" pitchFamily="34" charset="0"/>
              </a:rPr>
              <a:t> </a:t>
            </a:r>
            <a:r>
              <a:rPr lang="en-ID" sz="2400" b="1" dirty="0" err="1">
                <a:latin typeface="Tw Cen MT Condensed" panose="020B0606020104020203" pitchFamily="34" charset="0"/>
              </a:rPr>
              <a:t>bakar</a:t>
            </a:r>
            <a:r>
              <a:rPr lang="en-ID" sz="2400" b="1" dirty="0">
                <a:latin typeface="Tw Cen MT Condensed" panose="020B0606020104020203" pitchFamily="34" charset="0"/>
              </a:rPr>
              <a:t> ojek </a:t>
            </a:r>
            <a:r>
              <a:rPr lang="en-ID" sz="2400" b="1" dirty="0" err="1">
                <a:latin typeface="Tw Cen MT Condensed" panose="020B0606020104020203" pitchFamily="34" charset="0"/>
              </a:rPr>
              <a:t>kampus</a:t>
            </a:r>
            <a:endParaRPr lang="en-US" sz="2400" b="1" dirty="0">
              <a:latin typeface="Tw Cen MT Condensed" panose="020B06060201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0BD05C-B1C5-40FA-ABA2-AA00A1E0D849}"/>
              </a:ext>
            </a:extLst>
          </p:cNvPr>
          <p:cNvSpPr txBox="1">
            <a:spLocks/>
          </p:cNvSpPr>
          <p:nvPr/>
        </p:nvSpPr>
        <p:spPr>
          <a:xfrm>
            <a:off x="597806" y="5983628"/>
            <a:ext cx="4931229" cy="487936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2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716.67 </a:t>
            </a:r>
            <a:r>
              <a:rPr lang="en-ID" sz="2400" b="1" dirty="0" err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liter</a:t>
            </a:r>
            <a:r>
              <a:rPr lang="en-ID" sz="2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/</a:t>
            </a:r>
            <a:r>
              <a:rPr lang="en-ID" sz="2400" b="1" dirty="0" err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bulan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A33424-C949-49CE-9910-9AB041E4163C}"/>
              </a:ext>
            </a:extLst>
          </p:cNvPr>
          <p:cNvSpPr/>
          <p:nvPr/>
        </p:nvSpPr>
        <p:spPr>
          <a:xfrm>
            <a:off x="6517645" y="1300455"/>
            <a:ext cx="3391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Bus </a:t>
            </a:r>
            <a:r>
              <a:rPr lang="en-US" sz="1400" b="1" dirty="0" err="1"/>
              <a:t>dalam</a:t>
            </a:r>
            <a:r>
              <a:rPr lang="en-US" sz="1400" b="1" dirty="0"/>
              <a:t> </a:t>
            </a:r>
            <a:r>
              <a:rPr lang="en-US" sz="1400" b="1" dirty="0" err="1"/>
              <a:t>kampus</a:t>
            </a:r>
            <a:r>
              <a:rPr lang="en-US" sz="1400" b="1" dirty="0"/>
              <a:t> di </a:t>
            </a:r>
            <a:r>
              <a:rPr lang="en-US" sz="1400" b="1" dirty="0" err="1"/>
              <a:t>Kampus</a:t>
            </a:r>
            <a:r>
              <a:rPr lang="en-US" sz="1400" b="1" dirty="0"/>
              <a:t> IPB </a:t>
            </a:r>
            <a:r>
              <a:rPr lang="en-US" sz="1400" b="1" dirty="0" err="1"/>
              <a:t>Darmaga</a:t>
            </a:r>
            <a:endParaRPr lang="en-US" sz="1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F6EB92-91F1-4B25-8CF4-B15A0DF62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86" y="1587190"/>
            <a:ext cx="3657600" cy="19202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EB1B303-905E-4CE3-8718-4C30A2446535}"/>
              </a:ext>
            </a:extLst>
          </p:cNvPr>
          <p:cNvSpPr/>
          <p:nvPr/>
        </p:nvSpPr>
        <p:spPr>
          <a:xfrm>
            <a:off x="6563634" y="3530182"/>
            <a:ext cx="18806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/>
              <a:t>Jumlah</a:t>
            </a:r>
            <a:r>
              <a:rPr lang="en-US" sz="1400" b="1" dirty="0"/>
              <a:t> unit bus: 8 unit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5E5D6A3-B875-4030-9E07-24B3B79E2D39}"/>
              </a:ext>
            </a:extLst>
          </p:cNvPr>
          <p:cNvSpPr txBox="1">
            <a:spLocks/>
          </p:cNvSpPr>
          <p:nvPr/>
        </p:nvSpPr>
        <p:spPr>
          <a:xfrm>
            <a:off x="6602186" y="3910891"/>
            <a:ext cx="1709655" cy="46542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F073EB-5CBA-4EF0-91F5-B2F8EEE6F01C}"/>
              </a:ext>
            </a:extLst>
          </p:cNvPr>
          <p:cNvSpPr txBox="1">
            <a:spLocks/>
          </p:cNvSpPr>
          <p:nvPr/>
        </p:nvSpPr>
        <p:spPr>
          <a:xfrm>
            <a:off x="6602186" y="3794165"/>
            <a:ext cx="1525716" cy="69887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 err="1">
                <a:solidFill>
                  <a:prstClr val="white"/>
                </a:solidFill>
                <a:latin typeface="Tw Cen MT Condensed" panose="020B0606020104020203" pitchFamily="34" charset="0"/>
              </a:rPr>
              <a:t>Asumsi</a:t>
            </a:r>
            <a:endParaRPr lang="en-US" sz="36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E82E46-491B-4C5F-B31A-E123228687CF}"/>
              </a:ext>
            </a:extLst>
          </p:cNvPr>
          <p:cNvSpPr txBox="1"/>
          <p:nvPr/>
        </p:nvSpPr>
        <p:spPr>
          <a:xfrm>
            <a:off x="6602186" y="4527827"/>
            <a:ext cx="418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ym typeface="Wingdings" panose="05000000000000000000" pitchFamily="2" charset="2"/>
              </a:rPr>
              <a:t>Mobilitas</a:t>
            </a:r>
            <a:r>
              <a:rPr lang="en-US" sz="1600" dirty="0">
                <a:sym typeface="Wingdings" panose="05000000000000000000" pitchFamily="2" charset="2"/>
              </a:rPr>
              <a:t> bus </a:t>
            </a:r>
            <a:r>
              <a:rPr lang="en-US" sz="1600" dirty="0" err="1">
                <a:sym typeface="Wingdings" panose="05000000000000000000" pitchFamily="2" charset="2"/>
              </a:rPr>
              <a:t>kampus</a:t>
            </a:r>
            <a:r>
              <a:rPr lang="en-US" sz="1600" dirty="0">
                <a:sym typeface="Wingdings" panose="05000000000000000000" pitchFamily="2" charset="2"/>
              </a:rPr>
              <a:t> = 10 km/</a:t>
            </a:r>
            <a:r>
              <a:rPr lang="en-US" sz="1600" dirty="0" err="1">
                <a:sym typeface="Wingdings" panose="05000000000000000000" pitchFamily="2" charset="2"/>
              </a:rPr>
              <a:t>hari</a:t>
            </a: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ym typeface="Wingdings" panose="05000000000000000000" pitchFamily="2" charset="2"/>
              </a:rPr>
              <a:t>Operasional</a:t>
            </a:r>
            <a:r>
              <a:rPr lang="en-US" sz="1600" dirty="0">
                <a:sym typeface="Wingdings" panose="05000000000000000000" pitchFamily="2" charset="2"/>
              </a:rPr>
              <a:t> 20 </a:t>
            </a:r>
            <a:r>
              <a:rPr lang="en-US" sz="1600" dirty="0" err="1">
                <a:sym typeface="Wingdings" panose="05000000000000000000" pitchFamily="2" charset="2"/>
              </a:rPr>
              <a:t>hari</a:t>
            </a:r>
            <a:r>
              <a:rPr lang="en-US" sz="1600" dirty="0">
                <a:sym typeface="Wingdings" panose="05000000000000000000" pitchFamily="2" charset="2"/>
              </a:rPr>
              <a:t>/</a:t>
            </a:r>
            <a:r>
              <a:rPr lang="en-US" sz="1600" dirty="0" err="1">
                <a:sym typeface="Wingdings" panose="05000000000000000000" pitchFamily="2" charset="2"/>
              </a:rPr>
              <a:t>bulan</a:t>
            </a: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ym typeface="Wingdings" panose="05000000000000000000" pitchFamily="2" charset="2"/>
              </a:rPr>
              <a:t>Efisiensi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bahan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bakar</a:t>
            </a:r>
            <a:r>
              <a:rPr lang="en-US" sz="1600" dirty="0">
                <a:sym typeface="Wingdings" panose="05000000000000000000" pitchFamily="2" charset="2"/>
              </a:rPr>
              <a:t> 7 liter/100 km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03061A4-3DE0-4B8C-B47D-C5E4F53A682B}"/>
              </a:ext>
            </a:extLst>
          </p:cNvPr>
          <p:cNvSpPr txBox="1">
            <a:spLocks/>
          </p:cNvSpPr>
          <p:nvPr/>
        </p:nvSpPr>
        <p:spPr>
          <a:xfrm>
            <a:off x="6493782" y="5495693"/>
            <a:ext cx="4931229" cy="698871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2400" b="1" dirty="0" err="1">
                <a:latin typeface="Tw Cen MT Condensed" panose="020B0606020104020203" pitchFamily="34" charset="0"/>
              </a:rPr>
              <a:t>Jumlah</a:t>
            </a:r>
            <a:r>
              <a:rPr lang="en-ID" sz="2400" b="1" dirty="0">
                <a:latin typeface="Tw Cen MT Condensed" panose="020B0606020104020203" pitchFamily="34" charset="0"/>
              </a:rPr>
              <a:t> </a:t>
            </a:r>
            <a:r>
              <a:rPr lang="en-ID" sz="2400" b="1" dirty="0" err="1">
                <a:latin typeface="Tw Cen MT Condensed" panose="020B0606020104020203" pitchFamily="34" charset="0"/>
              </a:rPr>
              <a:t>konsumsi</a:t>
            </a:r>
            <a:r>
              <a:rPr lang="en-ID" sz="2400" b="1" dirty="0">
                <a:latin typeface="Tw Cen MT Condensed" panose="020B0606020104020203" pitchFamily="34" charset="0"/>
              </a:rPr>
              <a:t> </a:t>
            </a:r>
            <a:r>
              <a:rPr lang="en-ID" sz="2400" b="1" dirty="0" err="1">
                <a:latin typeface="Tw Cen MT Condensed" panose="020B0606020104020203" pitchFamily="34" charset="0"/>
              </a:rPr>
              <a:t>bahan</a:t>
            </a:r>
            <a:r>
              <a:rPr lang="en-ID" sz="2400" b="1" dirty="0">
                <a:latin typeface="Tw Cen MT Condensed" panose="020B0606020104020203" pitchFamily="34" charset="0"/>
              </a:rPr>
              <a:t> </a:t>
            </a:r>
            <a:r>
              <a:rPr lang="en-ID" sz="2400" b="1" dirty="0" err="1">
                <a:latin typeface="Tw Cen MT Condensed" panose="020B0606020104020203" pitchFamily="34" charset="0"/>
              </a:rPr>
              <a:t>bakar</a:t>
            </a:r>
            <a:r>
              <a:rPr lang="en-ID" sz="2400" b="1" dirty="0">
                <a:latin typeface="Tw Cen MT Condensed" panose="020B0606020104020203" pitchFamily="34" charset="0"/>
              </a:rPr>
              <a:t> bus </a:t>
            </a:r>
            <a:r>
              <a:rPr lang="en-ID" sz="2400" b="1" dirty="0" err="1">
                <a:latin typeface="Tw Cen MT Condensed" panose="020B0606020104020203" pitchFamily="34" charset="0"/>
              </a:rPr>
              <a:t>kampus</a:t>
            </a:r>
            <a:endParaRPr lang="en-US" sz="2400" b="1" dirty="0">
              <a:latin typeface="Tw Cen MT Condensed" panose="020B0606020104020203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9AE60EC-060B-4755-857B-6D1A5CD4382B}"/>
              </a:ext>
            </a:extLst>
          </p:cNvPr>
          <p:cNvSpPr txBox="1">
            <a:spLocks/>
          </p:cNvSpPr>
          <p:nvPr/>
        </p:nvSpPr>
        <p:spPr>
          <a:xfrm>
            <a:off x="6563634" y="5983628"/>
            <a:ext cx="4931229" cy="487936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z="2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112 </a:t>
            </a:r>
            <a:r>
              <a:rPr lang="en-ID" sz="2400" b="1" dirty="0" err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liter</a:t>
            </a:r>
            <a:r>
              <a:rPr lang="en-ID" sz="2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/</a:t>
            </a:r>
            <a:r>
              <a:rPr lang="en-ID" sz="2400" b="1" dirty="0" err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bulan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uiExpand="1" build="p"/>
      <p:bldP spid="12" grpId="0"/>
      <p:bldP spid="13" grpId="0"/>
      <p:bldP spid="14" grpId="0"/>
      <p:bldP spid="17" grpId="0"/>
      <p:bldP spid="18" grpId="0" animBg="1"/>
      <p:bldP spid="19" grpId="0"/>
      <p:bldP spid="20" grpId="0" uiExpand="1" build="p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F917-8647-4425-B9D0-A4F9735F9B9A}"/>
              </a:ext>
            </a:extLst>
          </p:cNvPr>
          <p:cNvSpPr txBox="1">
            <a:spLocks/>
          </p:cNvSpPr>
          <p:nvPr/>
        </p:nvSpPr>
        <p:spPr>
          <a:xfrm>
            <a:off x="865666" y="263664"/>
            <a:ext cx="6996225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3: Travel &amp; Commuting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BAAD7-C9C0-46AA-9C3F-88EF6A29A8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8" y="263664"/>
            <a:ext cx="659219" cy="659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0AB845-71C7-491F-8A0D-D2F1549A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40" y="1809710"/>
            <a:ext cx="3423647" cy="2933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913A1-C454-42AE-A8AB-25E38C6B3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340" y="5075455"/>
            <a:ext cx="3439976" cy="6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7A9D-51F7-4AD9-BA71-DC9DBBCB5C8D}"/>
              </a:ext>
            </a:extLst>
          </p:cNvPr>
          <p:cNvSpPr txBox="1">
            <a:spLocks/>
          </p:cNvSpPr>
          <p:nvPr/>
        </p:nvSpPr>
        <p:spPr>
          <a:xfrm>
            <a:off x="828453" y="331890"/>
            <a:ext cx="6996225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4: Waste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ED91B-AF24-4F1F-860F-9F7381EAFC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02"/>
            <a:ext cx="997688" cy="99768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65B886-40FC-4B24-8BF0-CDE840243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962783"/>
              </p:ext>
            </p:extLst>
          </p:nvPr>
        </p:nvGraphicFramePr>
        <p:xfrm>
          <a:off x="828452" y="1847283"/>
          <a:ext cx="7820246" cy="1383575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298295">
                  <a:extLst>
                    <a:ext uri="{9D8B030D-6E8A-4147-A177-3AD203B41FA5}">
                      <a16:colId xmlns:a16="http://schemas.microsoft.com/office/drawing/2014/main" val="4275257686"/>
                    </a:ext>
                  </a:extLst>
                </a:gridCol>
                <a:gridCol w="808117">
                  <a:extLst>
                    <a:ext uri="{9D8B030D-6E8A-4147-A177-3AD203B41FA5}">
                      <a16:colId xmlns:a16="http://schemas.microsoft.com/office/drawing/2014/main" val="3134632258"/>
                    </a:ext>
                  </a:extLst>
                </a:gridCol>
                <a:gridCol w="888550">
                  <a:extLst>
                    <a:ext uri="{9D8B030D-6E8A-4147-A177-3AD203B41FA5}">
                      <a16:colId xmlns:a16="http://schemas.microsoft.com/office/drawing/2014/main" val="1379270905"/>
                    </a:ext>
                  </a:extLst>
                </a:gridCol>
                <a:gridCol w="1025980">
                  <a:extLst>
                    <a:ext uri="{9D8B030D-6E8A-4147-A177-3AD203B41FA5}">
                      <a16:colId xmlns:a16="http://schemas.microsoft.com/office/drawing/2014/main" val="1776932116"/>
                    </a:ext>
                  </a:extLst>
                </a:gridCol>
                <a:gridCol w="1082979">
                  <a:extLst>
                    <a:ext uri="{9D8B030D-6E8A-4147-A177-3AD203B41FA5}">
                      <a16:colId xmlns:a16="http://schemas.microsoft.com/office/drawing/2014/main" val="3039178164"/>
                    </a:ext>
                  </a:extLst>
                </a:gridCol>
                <a:gridCol w="1238775">
                  <a:extLst>
                    <a:ext uri="{9D8B030D-6E8A-4147-A177-3AD203B41FA5}">
                      <a16:colId xmlns:a16="http://schemas.microsoft.com/office/drawing/2014/main" val="2670121607"/>
                    </a:ext>
                  </a:extLst>
                </a:gridCol>
                <a:gridCol w="1238775">
                  <a:extLst>
                    <a:ext uri="{9D8B030D-6E8A-4147-A177-3AD203B41FA5}">
                      <a16:colId xmlns:a16="http://schemas.microsoft.com/office/drawing/2014/main" val="334722380"/>
                    </a:ext>
                  </a:extLst>
                </a:gridCol>
                <a:gridCol w="1238775">
                  <a:extLst>
                    <a:ext uri="{9D8B030D-6E8A-4147-A177-3AD203B41FA5}">
                      <a16:colId xmlns:a16="http://schemas.microsoft.com/office/drawing/2014/main" val="4165960905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Jenis Sampah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Vol Contoh (m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Vol Total (m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r>
                        <a:rPr lang="en-US" sz="1000">
                          <a:effectLst/>
                        </a:rPr>
                        <a:t>/Bln)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Berat Contoh (kg)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Berat</a:t>
                      </a:r>
                      <a:r>
                        <a:rPr lang="en-US" sz="1000" dirty="0">
                          <a:effectLst/>
                        </a:rPr>
                        <a:t> Total (Kg/</a:t>
                      </a:r>
                      <a:r>
                        <a:rPr lang="en-US" sz="1000" dirty="0" err="1">
                          <a:effectLst/>
                        </a:rPr>
                        <a:t>Bulan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</a:t>
                      </a: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emisi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Emisi</a:t>
                      </a: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(MTCO2E)</a:t>
                      </a: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403697546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Plastik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0,295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114,0135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en-US" sz="1000">
                          <a:effectLst/>
                        </a:rPr>
                        <a:t>20,5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7922,97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05345042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Stereoform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49,0837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en-US" sz="1000">
                          <a:effectLst/>
                        </a:rPr>
                        <a:t> 2,5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966,22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75267486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Kertas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0,064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24,7351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en-US" sz="1000">
                          <a:effectLst/>
                        </a:rPr>
                        <a:t> 6,7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2589,46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</a:t>
                      </a: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64929375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Organik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0,222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85,8000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en-US" sz="1000">
                          <a:effectLst/>
                        </a:rPr>
                        <a:t>     80,0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30918,92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52253458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Lain-lain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0,032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12,3675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en-US" sz="1000">
                          <a:effectLst/>
                        </a:rPr>
                        <a:t>4,3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1661,89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354970489"/>
                  </a:ext>
                </a:extLst>
              </a:tr>
              <a:tr h="95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>
                          <a:effectLst/>
                        </a:rPr>
                        <a:t>　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             0,74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           286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en-US" sz="1050" dirty="0">
                          <a:effectLst/>
                        </a:rPr>
                        <a:t>                    114,0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44059,46</a:t>
                      </a:r>
                      <a:endParaRPr lang="en-US" sz="1400" dirty="0">
                        <a:effectLst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20.7</a:t>
                      </a: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92054621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78DDD81-A0B7-40D2-A042-85DEA36EBCE9}"/>
              </a:ext>
            </a:extLst>
          </p:cNvPr>
          <p:cNvSpPr/>
          <p:nvPr/>
        </p:nvSpPr>
        <p:spPr>
          <a:xfrm>
            <a:off x="828452" y="33840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Referensi</a:t>
            </a:r>
            <a:r>
              <a:rPr lang="en-US" sz="1200" dirty="0"/>
              <a:t> </a:t>
            </a:r>
            <a:r>
              <a:rPr lang="en-US" sz="1200" dirty="0" err="1"/>
              <a:t>faktor</a:t>
            </a:r>
            <a:r>
              <a:rPr lang="en-US" sz="1200" dirty="0"/>
              <a:t> </a:t>
            </a:r>
            <a:r>
              <a:rPr lang="en-US" sz="1200" dirty="0" err="1"/>
              <a:t>emisi</a:t>
            </a:r>
            <a:r>
              <a:rPr lang="en-US" sz="1200" dirty="0"/>
              <a:t>: </a:t>
            </a:r>
          </a:p>
          <a:p>
            <a:r>
              <a:rPr lang="en-US" sz="1200" dirty="0"/>
              <a:t>https://www.epa.gov/energy/greenhouse-gases-equivalencies-calculator-calculations-and-references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EBFA99-7198-4C1C-B419-B18093458F4A}"/>
              </a:ext>
            </a:extLst>
          </p:cNvPr>
          <p:cNvSpPr/>
          <p:nvPr/>
        </p:nvSpPr>
        <p:spPr>
          <a:xfrm>
            <a:off x="756557" y="1420774"/>
            <a:ext cx="589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Hasil </a:t>
            </a:r>
            <a:r>
              <a:rPr lang="en-US" b="1" dirty="0" err="1"/>
              <a:t>identifikasi</a:t>
            </a:r>
            <a:r>
              <a:rPr lang="en-US" b="1" dirty="0"/>
              <a:t> </a:t>
            </a:r>
            <a:r>
              <a:rPr lang="en-US" b="1" dirty="0" err="1"/>
              <a:t>komposisi</a:t>
            </a:r>
            <a:r>
              <a:rPr lang="en-US" b="1" dirty="0"/>
              <a:t> </a:t>
            </a:r>
            <a:r>
              <a:rPr lang="en-US" b="1" dirty="0" err="1"/>
              <a:t>sampah</a:t>
            </a:r>
            <a:r>
              <a:rPr lang="en-US" b="1" dirty="0"/>
              <a:t> di </a:t>
            </a:r>
            <a:r>
              <a:rPr lang="en-US" b="1" dirty="0" err="1"/>
              <a:t>Kampus</a:t>
            </a:r>
            <a:r>
              <a:rPr lang="en-US" b="1" dirty="0"/>
              <a:t> IPB </a:t>
            </a:r>
            <a:r>
              <a:rPr lang="en-US" b="1" dirty="0" err="1"/>
              <a:t>Darmaga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578370-611F-4634-8C7F-3A323C45C667}"/>
              </a:ext>
            </a:extLst>
          </p:cNvPr>
          <p:cNvSpPr/>
          <p:nvPr/>
        </p:nvSpPr>
        <p:spPr>
          <a:xfrm>
            <a:off x="4589577" y="3184658"/>
            <a:ext cx="1662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: DELH IPB 2015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D85610-BA87-49BB-B345-9A6F08CE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494" y="4144726"/>
            <a:ext cx="3080738" cy="7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71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511BC1-C55F-41CF-9CF6-177CA716B19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FB0D5A1-6600-48DC-97CB-04199EC3209A}"/>
              </a:ext>
            </a:extLst>
          </p:cNvPr>
          <p:cNvSpPr txBox="1">
            <a:spLocks/>
          </p:cNvSpPr>
          <p:nvPr/>
        </p:nvSpPr>
        <p:spPr>
          <a:xfrm>
            <a:off x="3617757" y="404034"/>
            <a:ext cx="5782057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4D706-5C50-40F8-9605-221F9A0A308F}"/>
              </a:ext>
            </a:extLst>
          </p:cNvPr>
          <p:cNvSpPr txBox="1">
            <a:spLocks/>
          </p:cNvSpPr>
          <p:nvPr/>
        </p:nvSpPr>
        <p:spPr>
          <a:xfrm>
            <a:off x="1170453" y="1467293"/>
            <a:ext cx="5351721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1: Fuel Usage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EDBEF7-899E-487D-8840-26E884A3B9D9}"/>
              </a:ext>
            </a:extLst>
          </p:cNvPr>
          <p:cNvSpPr txBox="1">
            <a:spLocks/>
          </p:cNvSpPr>
          <p:nvPr/>
        </p:nvSpPr>
        <p:spPr>
          <a:xfrm>
            <a:off x="1170453" y="2498652"/>
            <a:ext cx="5351721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2: Electricity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E9D91A-546C-4ADC-8FC5-25C22ED9639E}"/>
              </a:ext>
            </a:extLst>
          </p:cNvPr>
          <p:cNvSpPr txBox="1">
            <a:spLocks/>
          </p:cNvSpPr>
          <p:nvPr/>
        </p:nvSpPr>
        <p:spPr>
          <a:xfrm>
            <a:off x="1175896" y="3480392"/>
            <a:ext cx="6996225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Scope 3: Travel &amp; Commuting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EF40B-CAEE-4328-9E32-7083CD4C30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5" y="3480392"/>
            <a:ext cx="659219" cy="659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4D19A4-3144-4336-B5CE-738FBB5568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339704"/>
            <a:ext cx="997688" cy="997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F7A350-29C1-440F-A011-B48224F7033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0" y="2498652"/>
            <a:ext cx="738077" cy="6709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E8C983B-2821-42B5-9114-BCACE17DBC6D}"/>
              </a:ext>
            </a:extLst>
          </p:cNvPr>
          <p:cNvGrpSpPr/>
          <p:nvPr/>
        </p:nvGrpSpPr>
        <p:grpSpPr>
          <a:xfrm>
            <a:off x="342000" y="4341631"/>
            <a:ext cx="7830121" cy="997688"/>
            <a:chOff x="342000" y="4341631"/>
            <a:chExt cx="7830121" cy="997688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9EF2AB5E-AE05-44DC-8EB7-5C5207E1DE08}"/>
                </a:ext>
              </a:extLst>
            </p:cNvPr>
            <p:cNvSpPr txBox="1">
              <a:spLocks/>
            </p:cNvSpPr>
            <p:nvPr/>
          </p:nvSpPr>
          <p:spPr>
            <a:xfrm>
              <a:off x="1175896" y="4501119"/>
              <a:ext cx="6996225" cy="779720"/>
            </a:xfrm>
            <a:custGeom>
              <a:avLst/>
              <a:gdLst>
                <a:gd name="connsiteX0" fmla="*/ 0 w 4359561"/>
                <a:gd name="connsiteY0" fmla="*/ 0 h 897212"/>
                <a:gd name="connsiteX1" fmla="*/ 4359561 w 4359561"/>
                <a:gd name="connsiteY1" fmla="*/ 0 h 897212"/>
                <a:gd name="connsiteX2" fmla="*/ 4359561 w 4359561"/>
                <a:gd name="connsiteY2" fmla="*/ 897212 h 897212"/>
                <a:gd name="connsiteX3" fmla="*/ 0 w 4359561"/>
                <a:gd name="connsiteY3" fmla="*/ 897212 h 897212"/>
                <a:gd name="connsiteX4" fmla="*/ 0 w 4359561"/>
                <a:gd name="connsiteY4" fmla="*/ 0 h 897212"/>
                <a:gd name="connsiteX0" fmla="*/ 0 w 4359561"/>
                <a:gd name="connsiteY0" fmla="*/ 0 h 897212"/>
                <a:gd name="connsiteX1" fmla="*/ 4272475 w 4359561"/>
                <a:gd name="connsiteY1" fmla="*/ 58057 h 897212"/>
                <a:gd name="connsiteX2" fmla="*/ 4359561 w 4359561"/>
                <a:gd name="connsiteY2" fmla="*/ 897212 h 897212"/>
                <a:gd name="connsiteX3" fmla="*/ 0 w 4359561"/>
                <a:gd name="connsiteY3" fmla="*/ 897212 h 897212"/>
                <a:gd name="connsiteX4" fmla="*/ 0 w 4359561"/>
                <a:gd name="connsiteY4" fmla="*/ 0 h 897212"/>
                <a:gd name="connsiteX0" fmla="*/ 72572 w 4359561"/>
                <a:gd name="connsiteY0" fmla="*/ 0 h 969784"/>
                <a:gd name="connsiteX1" fmla="*/ 4272475 w 4359561"/>
                <a:gd name="connsiteY1" fmla="*/ 130629 h 969784"/>
                <a:gd name="connsiteX2" fmla="*/ 4359561 w 4359561"/>
                <a:gd name="connsiteY2" fmla="*/ 969784 h 969784"/>
                <a:gd name="connsiteX3" fmla="*/ 0 w 4359561"/>
                <a:gd name="connsiteY3" fmla="*/ 969784 h 969784"/>
                <a:gd name="connsiteX4" fmla="*/ 72572 w 4359561"/>
                <a:gd name="connsiteY4" fmla="*/ 0 h 96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9561" h="969784">
                  <a:moveTo>
                    <a:pt x="72572" y="0"/>
                  </a:moveTo>
                  <a:lnTo>
                    <a:pt x="4272475" y="130629"/>
                  </a:lnTo>
                  <a:lnTo>
                    <a:pt x="4359561" y="969784"/>
                  </a:lnTo>
                  <a:lnTo>
                    <a:pt x="0" y="969784"/>
                  </a:lnTo>
                  <a:lnTo>
                    <a:pt x="72572" y="0"/>
                  </a:lnTo>
                  <a:close/>
                </a:path>
              </a:pathLst>
            </a:custGeom>
            <a:noFill/>
            <a:ln w="3810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ID" b="1" dirty="0">
                  <a:solidFill>
                    <a:schemeClr val="accent6">
                      <a:lumMod val="75000"/>
                    </a:schemeClr>
                  </a:solidFill>
                  <a:latin typeface="Tw Cen MT Condensed" panose="020B0606020104020203" pitchFamily="34" charset="0"/>
                </a:rPr>
                <a:t>Scope 4: Waste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2738B7-9D8E-4851-B867-D9F1A829D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00" y="4341631"/>
              <a:ext cx="997688" cy="997688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8C70457-84F9-4498-A558-CEE9451D760F}"/>
              </a:ext>
            </a:extLst>
          </p:cNvPr>
          <p:cNvSpPr txBox="1">
            <a:spLocks/>
          </p:cNvSpPr>
          <p:nvPr/>
        </p:nvSpPr>
        <p:spPr>
          <a:xfrm>
            <a:off x="6308512" y="1467293"/>
            <a:ext cx="5351721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92.6 </a:t>
            </a:r>
            <a:r>
              <a:rPr lang="en-ID" sz="28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tonnes CO</a:t>
            </a:r>
            <a:r>
              <a:rPr lang="en-ID" sz="2800" b="1" baseline="-25000" dirty="0">
                <a:solidFill>
                  <a:srgbClr val="00B050"/>
                </a:solidFill>
                <a:latin typeface="Tw Cen MT Condensed" panose="020B0606020104020203" pitchFamily="34" charset="0"/>
              </a:rPr>
              <a:t>2</a:t>
            </a:r>
            <a:r>
              <a:rPr lang="en-ID" sz="28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e</a:t>
            </a:r>
            <a:endParaRPr lang="en-US" b="1" dirty="0">
              <a:solidFill>
                <a:srgbClr val="00B05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5E932F-98F5-440C-B4DA-EA5D01C8E8EA}"/>
              </a:ext>
            </a:extLst>
          </p:cNvPr>
          <p:cNvSpPr txBox="1">
            <a:spLocks/>
          </p:cNvSpPr>
          <p:nvPr/>
        </p:nvSpPr>
        <p:spPr>
          <a:xfrm>
            <a:off x="6308512" y="2498652"/>
            <a:ext cx="5351721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28,672.8</a:t>
            </a:r>
            <a:r>
              <a:rPr lang="en-ID" sz="28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en-ID" sz="28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tonnes CO</a:t>
            </a:r>
            <a:r>
              <a:rPr lang="en-ID" sz="2800" b="1" baseline="-25000" dirty="0">
                <a:solidFill>
                  <a:srgbClr val="00B050"/>
                </a:solidFill>
                <a:latin typeface="Tw Cen MT Condensed" panose="020B0606020104020203" pitchFamily="34" charset="0"/>
              </a:rPr>
              <a:t>2</a:t>
            </a:r>
            <a:r>
              <a:rPr lang="en-ID" sz="28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e</a:t>
            </a:r>
            <a:endParaRPr lang="en-US" sz="2800" b="1" dirty="0">
              <a:solidFill>
                <a:srgbClr val="00B05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F0BE88-2F6E-41E6-A6F8-F61697583D50}"/>
              </a:ext>
            </a:extLst>
          </p:cNvPr>
          <p:cNvSpPr txBox="1">
            <a:spLocks/>
          </p:cNvSpPr>
          <p:nvPr/>
        </p:nvSpPr>
        <p:spPr>
          <a:xfrm>
            <a:off x="4664008" y="3482798"/>
            <a:ext cx="6996225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73.4</a:t>
            </a:r>
            <a:r>
              <a:rPr lang="en-ID" sz="28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en-ID" sz="28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tonnes CO</a:t>
            </a:r>
            <a:r>
              <a:rPr lang="en-ID" sz="2800" b="1" baseline="-25000" dirty="0">
                <a:solidFill>
                  <a:srgbClr val="00B050"/>
                </a:solidFill>
                <a:latin typeface="Tw Cen MT Condensed" panose="020B0606020104020203" pitchFamily="34" charset="0"/>
              </a:rPr>
              <a:t>2</a:t>
            </a:r>
            <a:r>
              <a:rPr lang="en-ID" sz="28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e</a:t>
            </a:r>
            <a:endParaRPr lang="en-US" sz="2800" b="1" dirty="0">
              <a:solidFill>
                <a:srgbClr val="00B05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8AE4FD-3B68-416E-896E-326BBB7559AD}"/>
              </a:ext>
            </a:extLst>
          </p:cNvPr>
          <p:cNvSpPr txBox="1">
            <a:spLocks/>
          </p:cNvSpPr>
          <p:nvPr/>
        </p:nvSpPr>
        <p:spPr>
          <a:xfrm>
            <a:off x="4664007" y="4498713"/>
            <a:ext cx="6996225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20.7 </a:t>
            </a:r>
            <a:r>
              <a:rPr lang="en-ID" sz="28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tonnes CO</a:t>
            </a:r>
            <a:r>
              <a:rPr lang="en-ID" sz="2800" b="1" baseline="-25000" dirty="0">
                <a:solidFill>
                  <a:srgbClr val="00B050"/>
                </a:solidFill>
                <a:latin typeface="Tw Cen MT Condensed" panose="020B0606020104020203" pitchFamily="34" charset="0"/>
              </a:rPr>
              <a:t>2</a:t>
            </a:r>
            <a:r>
              <a:rPr lang="en-ID" sz="28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e</a:t>
            </a:r>
            <a:endParaRPr lang="en-US" sz="2800" b="1" dirty="0">
              <a:solidFill>
                <a:srgbClr val="00B05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2D46A02-E423-4813-9183-3137955FAF63}"/>
              </a:ext>
            </a:extLst>
          </p:cNvPr>
          <p:cNvSpPr txBox="1">
            <a:spLocks/>
          </p:cNvSpPr>
          <p:nvPr/>
        </p:nvSpPr>
        <p:spPr>
          <a:xfrm>
            <a:off x="6308511" y="5464248"/>
            <a:ext cx="5351721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D" sz="5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28,859.5 </a:t>
            </a:r>
            <a:r>
              <a:rPr lang="en-ID" sz="36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tonnes CO</a:t>
            </a:r>
            <a:r>
              <a:rPr lang="en-ID" sz="3600" b="1" baseline="-25000" dirty="0">
                <a:solidFill>
                  <a:srgbClr val="00B050"/>
                </a:solidFill>
                <a:latin typeface="Tw Cen MT Condensed" panose="020B0606020104020203" pitchFamily="34" charset="0"/>
              </a:rPr>
              <a:t>2</a:t>
            </a:r>
            <a:r>
              <a:rPr lang="en-ID" sz="3600" b="1" dirty="0">
                <a:solidFill>
                  <a:srgbClr val="00B050"/>
                </a:solidFill>
                <a:latin typeface="Tw Cen MT Condensed" panose="020B0606020104020203" pitchFamily="34" charset="0"/>
              </a:rPr>
              <a:t>e</a:t>
            </a:r>
            <a:endParaRPr lang="en-US" sz="5400" b="1" dirty="0">
              <a:solidFill>
                <a:srgbClr val="00B05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96F5248-87B4-4520-9C1C-F019928CC94B}"/>
              </a:ext>
            </a:extLst>
          </p:cNvPr>
          <p:cNvSpPr txBox="1">
            <a:spLocks/>
          </p:cNvSpPr>
          <p:nvPr/>
        </p:nvSpPr>
        <p:spPr>
          <a:xfrm>
            <a:off x="3846313" y="435934"/>
            <a:ext cx="5351721" cy="779720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Our Emission in 2015</a:t>
            </a:r>
            <a:endParaRPr lang="en-US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4" grpId="0"/>
      <p:bldP spid="6" grpId="0"/>
      <p:bldP spid="10" grpId="0"/>
      <p:bldP spid="12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9268BC-4D65-42C0-8F13-2EDA3064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7C2D6A-F135-43EE-AC0B-3615C5FC3C6B}"/>
              </a:ext>
            </a:extLst>
          </p:cNvPr>
          <p:cNvSpPr/>
          <p:nvPr/>
        </p:nvSpPr>
        <p:spPr>
          <a:xfrm>
            <a:off x="0" y="2842846"/>
            <a:ext cx="12191999" cy="2192216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A183FE-831B-4E98-8AA7-746AAE2EF180}"/>
              </a:ext>
            </a:extLst>
          </p:cNvPr>
          <p:cNvSpPr txBox="1">
            <a:spLocks/>
          </p:cNvSpPr>
          <p:nvPr/>
        </p:nvSpPr>
        <p:spPr>
          <a:xfrm>
            <a:off x="951293" y="2971650"/>
            <a:ext cx="10180464" cy="1869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Tw Cen MT" panose="020B0602020104020603" pitchFamily="34" charset="0"/>
              </a:rPr>
              <a:t>Simulasi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b="1" dirty="0" err="1">
                <a:latin typeface="Tw Cen MT" panose="020B0602020104020603" pitchFamily="34" charset="0"/>
              </a:rPr>
              <a:t>Perhitungan</a:t>
            </a:r>
            <a:endParaRPr lang="en-US" b="1" dirty="0">
              <a:latin typeface="Tw Cen MT" panose="020B0602020104020603" pitchFamily="34" charset="0"/>
            </a:endParaRPr>
          </a:p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Carbon Footprint</a:t>
            </a:r>
          </a:p>
          <a:p>
            <a:pPr algn="ctr"/>
            <a:r>
              <a:rPr lang="en-US" sz="3200" b="1" dirty="0">
                <a:latin typeface="Tw Cen MT" panose="020B0602020104020603" pitchFamily="34" charset="0"/>
              </a:rPr>
              <a:t>Di </a:t>
            </a:r>
            <a:r>
              <a:rPr lang="en-US" sz="3200" b="1" dirty="0" err="1">
                <a:latin typeface="Tw Cen MT" panose="020B0602020104020603" pitchFamily="34" charset="0"/>
              </a:rPr>
              <a:t>Kampus</a:t>
            </a:r>
            <a:r>
              <a:rPr lang="en-US" sz="3200" b="1" dirty="0">
                <a:latin typeface="Tw Cen MT" panose="020B0602020104020603" pitchFamily="34" charset="0"/>
              </a:rPr>
              <a:t> IPB </a:t>
            </a:r>
            <a:r>
              <a:rPr lang="en-US" sz="3200" b="1" dirty="0" err="1">
                <a:latin typeface="Tw Cen MT" panose="020B0602020104020603" pitchFamily="34" charset="0"/>
              </a:rPr>
              <a:t>Darmaga</a:t>
            </a:r>
            <a:endParaRPr lang="en-US" b="1" dirty="0">
              <a:latin typeface="Tw Cen MT" panose="020B0602020104020603" pitchFamily="34" charset="0"/>
            </a:endParaRPr>
          </a:p>
          <a:p>
            <a:pPr algn="ctr"/>
            <a:endParaRPr lang="id-ID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23A6B4-A832-4367-9CFC-EB38A21E7A9B}"/>
              </a:ext>
            </a:extLst>
          </p:cNvPr>
          <p:cNvSpPr txBox="1">
            <a:spLocks/>
          </p:cNvSpPr>
          <p:nvPr/>
        </p:nvSpPr>
        <p:spPr>
          <a:xfrm>
            <a:off x="1005767" y="5163866"/>
            <a:ext cx="10180464" cy="14194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Pusat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Penelitian</a:t>
            </a:r>
            <a:r>
              <a:rPr lang="en-US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Lingkungan</a:t>
            </a:r>
            <a:r>
              <a:rPr lang="en-US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Hidup</a:t>
            </a:r>
            <a:endParaRPr lang="en-US" sz="32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Institut</a:t>
            </a:r>
            <a:r>
              <a:rPr lang="en-US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Pertanian</a:t>
            </a:r>
            <a:r>
              <a:rPr lang="en-US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 Bogor</a:t>
            </a:r>
            <a:endParaRPr lang="id-ID" sz="32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97E73-CC3F-4A00-A6FB-C83733500432}"/>
              </a:ext>
            </a:extLst>
          </p:cNvPr>
          <p:cNvSpPr/>
          <p:nvPr/>
        </p:nvSpPr>
        <p:spPr>
          <a:xfrm>
            <a:off x="6095999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368CD2-F7EC-42DB-890B-0E7B811D33F1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2B755C-7E0D-463F-B531-8DA6699EAC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84" y="-65315"/>
            <a:ext cx="2501628" cy="25037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774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58569" y="3136613"/>
            <a:ext cx="6631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Brought to you by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BUWITASHAKTI</a:t>
            </a:r>
            <a:endParaRPr lang="id-ID" sz="3200" b="1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4995530" y="2328530"/>
            <a:ext cx="2200940" cy="220094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4972493" y="2305493"/>
            <a:ext cx="2247014" cy="22470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4887433" y="2220433"/>
            <a:ext cx="2417134" cy="241713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4802372" y="2135372"/>
            <a:ext cx="2587256" cy="25872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3926183" y="2921168"/>
            <a:ext cx="4339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next?</a:t>
            </a:r>
            <a:endParaRPr lang="id-ID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440871"/>
            <a:ext cx="12192000" cy="240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0" y="4455994"/>
            <a:ext cx="12192000" cy="240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32016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5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2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9" dur="4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4B951-9C6B-4922-BFB1-38504608770B}"/>
              </a:ext>
            </a:extLst>
          </p:cNvPr>
          <p:cNvSpPr txBox="1"/>
          <p:nvPr/>
        </p:nvSpPr>
        <p:spPr>
          <a:xfrm>
            <a:off x="347330" y="588335"/>
            <a:ext cx="10753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Data </a:t>
            </a:r>
            <a:r>
              <a:rPr lang="en-US" sz="2400" dirty="0" err="1"/>
              <a:t>terbaru</a:t>
            </a:r>
            <a:r>
              <a:rPr lang="en-US" sz="2400" dirty="0"/>
              <a:t>?</a:t>
            </a:r>
          </a:p>
          <a:p>
            <a:r>
              <a:rPr lang="en-US" sz="2400" dirty="0"/>
              <a:t>2. 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endParaRPr lang="en-US" sz="2400" dirty="0"/>
          </a:p>
          <a:p>
            <a:pPr marL="339725" indent="-339725"/>
            <a:r>
              <a:rPr lang="en-US" sz="2400" dirty="0"/>
              <a:t>	</a:t>
            </a:r>
            <a:r>
              <a:rPr lang="en-US" sz="2400" dirty="0" err="1"/>
              <a:t>Perlu</a:t>
            </a:r>
            <a:r>
              <a:rPr lang="en-US" sz="2400" dirty="0"/>
              <a:t> data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: data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kendaraan</a:t>
            </a:r>
            <a:r>
              <a:rPr lang="en-US" sz="2400" dirty="0"/>
              <a:t>)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konsumsi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bahan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bakar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lebih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spesifik</a:t>
            </a:r>
            <a:endParaRPr lang="en-US" sz="2400" dirty="0"/>
          </a:p>
          <a:p>
            <a:pPr marL="342900" indent="-342900">
              <a:buFont typeface="+mj-lt"/>
              <a:buAutoNum type="arabicPeriod" startAt="3"/>
            </a:pPr>
            <a:r>
              <a:rPr lang="en-US" sz="2400" dirty="0" err="1"/>
              <a:t>Alat</a:t>
            </a:r>
            <a:r>
              <a:rPr lang="en-US" sz="2400" dirty="0"/>
              <a:t> dan </a:t>
            </a:r>
            <a:r>
              <a:rPr lang="en-US" sz="2400" dirty="0" err="1"/>
              <a:t>mesin</a:t>
            </a:r>
            <a:r>
              <a:rPr lang="en-US" sz="2400" dirty="0"/>
              <a:t> lain yang </a:t>
            </a:r>
            <a:r>
              <a:rPr lang="en-US" sz="2400" dirty="0" err="1"/>
              <a:t>mengkonsumsi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bakar</a:t>
            </a:r>
            <a:r>
              <a:rPr lang="en-US" sz="2400" dirty="0"/>
              <a:t>?</a:t>
            </a:r>
          </a:p>
          <a:p>
            <a:pPr marL="342900" indent="-342900">
              <a:buAutoNum type="arabicPeriod" startAt="3"/>
            </a:pPr>
            <a:r>
              <a:rPr lang="en-US" sz="2400" dirty="0" err="1"/>
              <a:t>Adakah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bakar</a:t>
            </a:r>
            <a:r>
              <a:rPr lang="en-US" sz="2400" dirty="0"/>
              <a:t> lain? (</a:t>
            </a:r>
            <a:r>
              <a:rPr lang="en-US" sz="2400" dirty="0" err="1"/>
              <a:t>misalnya</a:t>
            </a:r>
            <a:r>
              <a:rPr lang="en-US" sz="2400" dirty="0"/>
              <a:t>: gas)</a:t>
            </a:r>
          </a:p>
          <a:p>
            <a:pPr marL="342900" indent="-342900">
              <a:buAutoNum type="arabicPeriod" startAt="3"/>
            </a:pP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emisi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sampah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63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58569" y="3136613"/>
            <a:ext cx="6631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Brought to you by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BUWITASHAKTI</a:t>
            </a:r>
            <a:endParaRPr lang="id-ID" sz="3200" b="1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4995530" y="2328530"/>
            <a:ext cx="2200940" cy="220094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4972493" y="2305493"/>
            <a:ext cx="2247014" cy="22470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4887433" y="2220433"/>
            <a:ext cx="2417134" cy="241713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4802372" y="2135372"/>
            <a:ext cx="2587256" cy="25872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3858058" y="2921168"/>
            <a:ext cx="4475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Our mission</a:t>
            </a:r>
            <a:endParaRPr lang="id-ID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440871"/>
            <a:ext cx="12192000" cy="240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0" y="4455994"/>
            <a:ext cx="12192000" cy="240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248779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5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2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9" dur="4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2575-8922-45A8-A75C-F6F4A61B1D0E}"/>
              </a:ext>
            </a:extLst>
          </p:cNvPr>
          <p:cNvSpPr txBox="1">
            <a:spLocks/>
          </p:cNvSpPr>
          <p:nvPr/>
        </p:nvSpPr>
        <p:spPr>
          <a:xfrm>
            <a:off x="1417674" y="1838862"/>
            <a:ext cx="9356652" cy="2506309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5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Mari </a:t>
            </a:r>
            <a:r>
              <a:rPr lang="en-ID" sz="5400" b="1" dirty="0" err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bersama-sama</a:t>
            </a:r>
            <a:r>
              <a:rPr lang="en-ID" sz="5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en-ID" sz="5400" b="1" dirty="0" err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jadikan</a:t>
            </a:r>
            <a:r>
              <a:rPr lang="en-ID" sz="5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en-ID" sz="5400" b="1" dirty="0" err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hemat</a:t>
            </a:r>
            <a:r>
              <a:rPr lang="en-ID" sz="5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en-ID" sz="5400" b="1" dirty="0" err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emisi</a:t>
            </a:r>
            <a:r>
              <a:rPr lang="en-ID" sz="5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en-ID" sz="5400" b="1" dirty="0" err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karbon</a:t>
            </a:r>
            <a:r>
              <a:rPr lang="en-ID" sz="5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en-ID" sz="5400" b="1" dirty="0" err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sebagai</a:t>
            </a:r>
            <a:r>
              <a:rPr lang="en-ID" sz="5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en-ID" sz="5400" b="1" dirty="0" err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gaya</a:t>
            </a:r>
            <a:r>
              <a:rPr lang="en-ID" sz="5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en-ID" sz="5400" b="1" dirty="0" err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hidup</a:t>
            </a:r>
            <a:r>
              <a:rPr lang="en-ID" sz="5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en-ID" sz="5400" b="1" dirty="0" err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kita</a:t>
            </a:r>
            <a:r>
              <a:rPr lang="en-ID" sz="5400" b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 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84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CAB5C-2075-459D-BE2D-C56B8974D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4227"/>
            <a:ext cx="11131173" cy="58630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C82A0D-4F19-4079-89DD-DB84DF8EFA36}"/>
              </a:ext>
            </a:extLst>
          </p:cNvPr>
          <p:cNvSpPr/>
          <p:nvPr/>
        </p:nvSpPr>
        <p:spPr>
          <a:xfrm>
            <a:off x="6096000" y="3506745"/>
            <a:ext cx="2919573" cy="359596"/>
          </a:xfrm>
          <a:custGeom>
            <a:avLst/>
            <a:gdLst>
              <a:gd name="connsiteX0" fmla="*/ 0 w 2919573"/>
              <a:gd name="connsiteY0" fmla="*/ 0 h 359596"/>
              <a:gd name="connsiteX1" fmla="*/ 2919573 w 2919573"/>
              <a:gd name="connsiteY1" fmla="*/ 0 h 359596"/>
              <a:gd name="connsiteX2" fmla="*/ 2919573 w 2919573"/>
              <a:gd name="connsiteY2" fmla="*/ 359596 h 359596"/>
              <a:gd name="connsiteX3" fmla="*/ 0 w 2919573"/>
              <a:gd name="connsiteY3" fmla="*/ 359596 h 359596"/>
              <a:gd name="connsiteX4" fmla="*/ 0 w 2919573"/>
              <a:gd name="connsiteY4" fmla="*/ 0 h 359596"/>
              <a:gd name="connsiteX0" fmla="*/ 0 w 2919573"/>
              <a:gd name="connsiteY0" fmla="*/ 0 h 359596"/>
              <a:gd name="connsiteX1" fmla="*/ 2919573 w 2919573"/>
              <a:gd name="connsiteY1" fmla="*/ 0 h 359596"/>
              <a:gd name="connsiteX2" fmla="*/ 2919573 w 2919573"/>
              <a:gd name="connsiteY2" fmla="*/ 359596 h 359596"/>
              <a:gd name="connsiteX3" fmla="*/ 0 w 2919573"/>
              <a:gd name="connsiteY3" fmla="*/ 359596 h 359596"/>
              <a:gd name="connsiteX4" fmla="*/ 0 w 2919573"/>
              <a:gd name="connsiteY4" fmla="*/ 0 h 359596"/>
              <a:gd name="connsiteX0" fmla="*/ 0 w 2919573"/>
              <a:gd name="connsiteY0" fmla="*/ 0 h 359596"/>
              <a:gd name="connsiteX1" fmla="*/ 2919573 w 2919573"/>
              <a:gd name="connsiteY1" fmla="*/ 0 h 359596"/>
              <a:gd name="connsiteX2" fmla="*/ 2919573 w 2919573"/>
              <a:gd name="connsiteY2" fmla="*/ 359596 h 359596"/>
              <a:gd name="connsiteX3" fmla="*/ 0 w 2919573"/>
              <a:gd name="connsiteY3" fmla="*/ 359596 h 359596"/>
              <a:gd name="connsiteX4" fmla="*/ 0 w 2919573"/>
              <a:gd name="connsiteY4" fmla="*/ 0 h 35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9573" h="359596">
                <a:moveTo>
                  <a:pt x="0" y="0"/>
                </a:moveTo>
                <a:lnTo>
                  <a:pt x="2919573" y="0"/>
                </a:lnTo>
                <a:lnTo>
                  <a:pt x="2919573" y="359596"/>
                </a:lnTo>
                <a:lnTo>
                  <a:pt x="0" y="359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60572-C693-4236-834B-66445D9C87E0}"/>
              </a:ext>
            </a:extLst>
          </p:cNvPr>
          <p:cNvSpPr txBox="1"/>
          <p:nvPr/>
        </p:nvSpPr>
        <p:spPr>
          <a:xfrm>
            <a:off x="6056617" y="3506745"/>
            <a:ext cx="1381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Our Emission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86A2DE-4A92-4ECC-9FAC-4AF12B51F66C}"/>
              </a:ext>
            </a:extLst>
          </p:cNvPr>
          <p:cNvCxnSpPr/>
          <p:nvPr/>
        </p:nvCxnSpPr>
        <p:spPr>
          <a:xfrm>
            <a:off x="6154221" y="3783744"/>
            <a:ext cx="5727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B5245A-C58A-41FC-8BEC-EE1AA132DDA1}"/>
              </a:ext>
            </a:extLst>
          </p:cNvPr>
          <p:cNvSpPr txBox="1"/>
          <p:nvPr/>
        </p:nvSpPr>
        <p:spPr>
          <a:xfrm>
            <a:off x="6036068" y="4035863"/>
            <a:ext cx="138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82,564.3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8D5DB-5603-48F9-A02C-C14E62536298}"/>
              </a:ext>
            </a:extLst>
          </p:cNvPr>
          <p:cNvSpPr txBox="1"/>
          <p:nvPr/>
        </p:nvSpPr>
        <p:spPr>
          <a:xfrm>
            <a:off x="7195335" y="4134878"/>
            <a:ext cx="1743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FF00"/>
                </a:solidFill>
              </a:rPr>
              <a:t>tonnes</a:t>
            </a:r>
            <a:r>
              <a:rPr lang="en-US" sz="1600" b="1" dirty="0">
                <a:solidFill>
                  <a:srgbClr val="FFFF00"/>
                </a:solidFill>
              </a:rPr>
              <a:t> CO</a:t>
            </a:r>
            <a:r>
              <a:rPr lang="en-US" sz="1600" b="1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088FC-A7E4-4B0D-BFBE-0B2F31467163}"/>
              </a:ext>
            </a:extLst>
          </p:cNvPr>
          <p:cNvSpPr txBox="1"/>
          <p:nvPr/>
        </p:nvSpPr>
        <p:spPr>
          <a:xfrm>
            <a:off x="6056617" y="3933525"/>
            <a:ext cx="1743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This month</a:t>
            </a:r>
            <a:endParaRPr lang="en-US" sz="1100" b="1" baseline="-250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39000-30DF-4A33-808D-1423C3B5264C}"/>
              </a:ext>
            </a:extLst>
          </p:cNvPr>
          <p:cNvSpPr txBox="1"/>
          <p:nvPr/>
        </p:nvSpPr>
        <p:spPr>
          <a:xfrm>
            <a:off x="6036068" y="4566010"/>
            <a:ext cx="138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83,467.2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B742A-5F18-41DC-A17E-50C817AE190B}"/>
              </a:ext>
            </a:extLst>
          </p:cNvPr>
          <p:cNvSpPr txBox="1"/>
          <p:nvPr/>
        </p:nvSpPr>
        <p:spPr>
          <a:xfrm>
            <a:off x="7195335" y="4665025"/>
            <a:ext cx="1743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FF00"/>
                </a:solidFill>
              </a:rPr>
              <a:t>tonnes</a:t>
            </a:r>
            <a:r>
              <a:rPr lang="en-US" sz="1600" b="1" dirty="0">
                <a:solidFill>
                  <a:srgbClr val="FFFF00"/>
                </a:solidFill>
              </a:rPr>
              <a:t> CO</a:t>
            </a:r>
            <a:r>
              <a:rPr lang="en-US" sz="1600" b="1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F7333-4A60-4D50-B33A-C12594D9BA94}"/>
              </a:ext>
            </a:extLst>
          </p:cNvPr>
          <p:cNvSpPr txBox="1"/>
          <p:nvPr/>
        </p:nvSpPr>
        <p:spPr>
          <a:xfrm>
            <a:off x="6056617" y="4463672"/>
            <a:ext cx="1743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Last month</a:t>
            </a:r>
            <a:endParaRPr lang="en-US" sz="1100" b="1" baseline="-25000" dirty="0">
              <a:solidFill>
                <a:srgbClr val="FFFF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9AB5161-DC5D-4105-9C4C-BFA272BFFA75}"/>
              </a:ext>
            </a:extLst>
          </p:cNvPr>
          <p:cNvSpPr/>
          <p:nvPr/>
        </p:nvSpPr>
        <p:spPr>
          <a:xfrm>
            <a:off x="8456143" y="4294729"/>
            <a:ext cx="573096" cy="5730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BFE03B-8531-45FC-A881-C64673FC379E}"/>
              </a:ext>
            </a:extLst>
          </p:cNvPr>
          <p:cNvGrpSpPr/>
          <p:nvPr/>
        </p:nvGrpSpPr>
        <p:grpSpPr>
          <a:xfrm>
            <a:off x="8577208" y="4405862"/>
            <a:ext cx="330966" cy="326734"/>
            <a:chOff x="611312" y="6361742"/>
            <a:chExt cx="330966" cy="32673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5C7F57D-8759-4A01-AB1F-1E10F687C046}"/>
                </a:ext>
              </a:extLst>
            </p:cNvPr>
            <p:cNvGrpSpPr/>
            <p:nvPr/>
          </p:nvGrpSpPr>
          <p:grpSpPr>
            <a:xfrm>
              <a:off x="611312" y="6529011"/>
              <a:ext cx="330966" cy="159465"/>
              <a:chOff x="611312" y="6416211"/>
              <a:chExt cx="565080" cy="272265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7F0FF3A-6AA0-44D8-BEDC-A0BA9A33C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312" y="6416211"/>
                <a:ext cx="282540" cy="272265"/>
              </a:xfrm>
              <a:prstGeom prst="line">
                <a:avLst/>
              </a:prstGeom>
              <a:ln w="57150" cap="rnd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447F095-E102-4046-BD68-1DCD70126E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3852" y="6416211"/>
                <a:ext cx="282540" cy="272265"/>
              </a:xfrm>
              <a:prstGeom prst="line">
                <a:avLst/>
              </a:prstGeom>
              <a:ln w="57150" cap="rnd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2698D83-A586-4E9D-B2B6-C5C112981550}"/>
                </a:ext>
              </a:extLst>
            </p:cNvPr>
            <p:cNvCxnSpPr/>
            <p:nvPr/>
          </p:nvCxnSpPr>
          <p:spPr>
            <a:xfrm>
              <a:off x="776795" y="6361742"/>
              <a:ext cx="0" cy="265374"/>
            </a:xfrm>
            <a:prstGeom prst="line">
              <a:avLst/>
            </a:prstGeom>
            <a:ln w="571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50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7F099-6D32-47F5-8649-D4F5A4029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931"/>
            <a:ext cx="11109466" cy="57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67CBE-3064-4610-81FF-17A7C9B27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8"/>
          <a:stretch/>
        </p:blipFill>
        <p:spPr>
          <a:xfrm>
            <a:off x="284356" y="613317"/>
            <a:ext cx="10911543" cy="55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7D342-8D6D-4751-AA42-B2D3327A6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14821" y="2907822"/>
            <a:ext cx="3562358" cy="969784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14821" y="2947578"/>
            <a:ext cx="3562358" cy="969784"/>
          </a:xfrm>
          <a:custGeom>
            <a:avLst/>
            <a:gdLst>
              <a:gd name="connsiteX0" fmla="*/ 0 w 4359561"/>
              <a:gd name="connsiteY0" fmla="*/ 0 h 897212"/>
              <a:gd name="connsiteX1" fmla="*/ 4359561 w 4359561"/>
              <a:gd name="connsiteY1" fmla="*/ 0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0 w 4359561"/>
              <a:gd name="connsiteY0" fmla="*/ 0 h 897212"/>
              <a:gd name="connsiteX1" fmla="*/ 4272475 w 4359561"/>
              <a:gd name="connsiteY1" fmla="*/ 58057 h 897212"/>
              <a:gd name="connsiteX2" fmla="*/ 4359561 w 4359561"/>
              <a:gd name="connsiteY2" fmla="*/ 897212 h 897212"/>
              <a:gd name="connsiteX3" fmla="*/ 0 w 4359561"/>
              <a:gd name="connsiteY3" fmla="*/ 897212 h 897212"/>
              <a:gd name="connsiteX4" fmla="*/ 0 w 4359561"/>
              <a:gd name="connsiteY4" fmla="*/ 0 h 897212"/>
              <a:gd name="connsiteX0" fmla="*/ 72572 w 4359561"/>
              <a:gd name="connsiteY0" fmla="*/ 0 h 969784"/>
              <a:gd name="connsiteX1" fmla="*/ 4272475 w 4359561"/>
              <a:gd name="connsiteY1" fmla="*/ 130629 h 969784"/>
              <a:gd name="connsiteX2" fmla="*/ 4359561 w 4359561"/>
              <a:gd name="connsiteY2" fmla="*/ 969784 h 969784"/>
              <a:gd name="connsiteX3" fmla="*/ 0 w 4359561"/>
              <a:gd name="connsiteY3" fmla="*/ 969784 h 969784"/>
              <a:gd name="connsiteX4" fmla="*/ 72572 w 4359561"/>
              <a:gd name="connsiteY4" fmla="*/ 0 h 96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561" h="969784">
                <a:moveTo>
                  <a:pt x="72572" y="0"/>
                </a:moveTo>
                <a:lnTo>
                  <a:pt x="4272475" y="130629"/>
                </a:lnTo>
                <a:lnTo>
                  <a:pt x="4359561" y="969784"/>
                </a:lnTo>
                <a:lnTo>
                  <a:pt x="0" y="969784"/>
                </a:lnTo>
                <a:lnTo>
                  <a:pt x="72572" y="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6600" b="1" dirty="0">
                <a:solidFill>
                  <a:prstClr val="white"/>
                </a:solidFill>
                <a:latin typeface="Tw Cen MT Condensed" panose="020B0606020104020203" pitchFamily="34" charset="0"/>
              </a:rPr>
              <a:t>Thank You</a:t>
            </a:r>
            <a:endParaRPr lang="en-US" sz="6600" b="1" dirty="0">
              <a:solidFill>
                <a:prstClr val="whit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178222" y="2475318"/>
            <a:ext cx="5986048" cy="1442044"/>
          </a:xfrm>
          <a:prstGeom prst="rect">
            <a:avLst/>
          </a:prstGeom>
          <a:solidFill>
            <a:srgbClr val="F8F8F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4174" y="2475318"/>
            <a:ext cx="5986048" cy="1442044"/>
          </a:xfrm>
          <a:prstGeom prst="rect">
            <a:avLst/>
          </a:prstGeom>
          <a:solidFill>
            <a:srgbClr val="F8F8F8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E001ED-CA4C-472E-8BB3-149047AE2F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23" y="1376272"/>
            <a:ext cx="1490550" cy="1491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435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58569" y="3136613"/>
            <a:ext cx="6631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Brought to you by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BUWITASHAKTI</a:t>
            </a:r>
            <a:endParaRPr lang="id-ID" sz="3200" b="1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4995530" y="2328530"/>
            <a:ext cx="2200940" cy="220094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4972493" y="2305493"/>
            <a:ext cx="2247014" cy="22470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4887433" y="2220433"/>
            <a:ext cx="2417134" cy="241713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4802372" y="2135372"/>
            <a:ext cx="2587256" cy="25872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3710574" y="2921168"/>
            <a:ext cx="4770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Data Source</a:t>
            </a:r>
            <a:endParaRPr lang="id-ID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429985"/>
            <a:ext cx="12192000" cy="240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0" y="4455994"/>
            <a:ext cx="12192000" cy="240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376420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5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2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9" dur="4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3C488D-EF2C-4124-B569-5B3A8A61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075" y="261963"/>
            <a:ext cx="4485849" cy="633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586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94DE5D-EA6D-4920-AE91-5CB6AA73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4" y="163286"/>
            <a:ext cx="10804508" cy="56078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4BE668-FA07-42A3-8066-F4BD461EBD48}"/>
              </a:ext>
            </a:extLst>
          </p:cNvPr>
          <p:cNvSpPr/>
          <p:nvPr/>
        </p:nvSpPr>
        <p:spPr>
          <a:xfrm>
            <a:off x="3305975" y="5771118"/>
            <a:ext cx="4856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https://www.ipcc-nggip.iges.or.jp/EFDB/main.php</a:t>
            </a:r>
          </a:p>
        </p:txBody>
      </p:sp>
    </p:spTree>
    <p:extLst>
      <p:ext uri="{BB962C8B-B14F-4D97-AF65-F5344CB8AC3E}">
        <p14:creationId xmlns:p14="http://schemas.microsoft.com/office/powerpoint/2010/main" val="3102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A707F-33DC-4DA8-88BB-00EB30C1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" y="266700"/>
            <a:ext cx="10830936" cy="5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6F723F-948A-412C-9EEC-AD6C3087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6" y="416643"/>
            <a:ext cx="11006905" cy="53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58569" y="3136613"/>
            <a:ext cx="6631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Brought to you by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BUWITASHAKTI</a:t>
            </a:r>
            <a:endParaRPr lang="id-ID" sz="3200" b="1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4995530" y="2328530"/>
            <a:ext cx="2200940" cy="220094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4972493" y="2305493"/>
            <a:ext cx="2247014" cy="22470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4887433" y="2220433"/>
            <a:ext cx="2417134" cy="241713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4802372" y="2135372"/>
            <a:ext cx="2587256" cy="25872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996439" y="2921168"/>
            <a:ext cx="61991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Calculation Tool</a:t>
            </a:r>
            <a:endParaRPr lang="id-ID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440871"/>
            <a:ext cx="12192000" cy="240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0" y="4455994"/>
            <a:ext cx="12192000" cy="240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150266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5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2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9" dur="4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7231" y="6223833"/>
            <a:ext cx="9757538" cy="431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3A2F3E-77A4-4331-A92F-EA5E4C44A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8" y="247802"/>
            <a:ext cx="10599647" cy="58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90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901</Words>
  <Application>Microsoft Office PowerPoint</Application>
  <PresentationFormat>Widescreen</PresentationFormat>
  <Paragraphs>492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游ゴシック</vt:lpstr>
      <vt:lpstr>Arial</vt:lpstr>
      <vt:lpstr>Calibri</vt:lpstr>
      <vt:lpstr>Calibri Light</vt:lpstr>
      <vt:lpstr>Century Gothic</vt:lpstr>
      <vt:lpstr>Segoe UI</vt:lpstr>
      <vt:lpstr>Times New Roman</vt:lpstr>
      <vt:lpstr>Tw Cen MT</vt:lpstr>
      <vt:lpstr>Tw Cen MT Condensed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 K Wijayanto</dc:creator>
  <cp:lastModifiedBy>Hefni Effendi</cp:lastModifiedBy>
  <cp:revision>64</cp:revision>
  <dcterms:created xsi:type="dcterms:W3CDTF">2020-03-09T14:50:24Z</dcterms:created>
  <dcterms:modified xsi:type="dcterms:W3CDTF">2020-03-18T06:09:52Z</dcterms:modified>
</cp:coreProperties>
</file>